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58"/>
  </p:notesMasterIdLst>
  <p:handoutMasterIdLst>
    <p:handoutMasterId r:id="rId59"/>
  </p:handoutMasterIdLst>
  <p:sldIdLst>
    <p:sldId id="280" r:id="rId5"/>
    <p:sldId id="257" r:id="rId6"/>
    <p:sldId id="288" r:id="rId7"/>
    <p:sldId id="296" r:id="rId8"/>
    <p:sldId id="297" r:id="rId9"/>
    <p:sldId id="298" r:id="rId10"/>
    <p:sldId id="258" r:id="rId11"/>
    <p:sldId id="310" r:id="rId12"/>
    <p:sldId id="311" r:id="rId13"/>
    <p:sldId id="260" r:id="rId14"/>
    <p:sldId id="287" r:id="rId15"/>
    <p:sldId id="259" r:id="rId16"/>
    <p:sldId id="273" r:id="rId17"/>
    <p:sldId id="286" r:id="rId18"/>
    <p:sldId id="292" r:id="rId19"/>
    <p:sldId id="261" r:id="rId20"/>
    <p:sldId id="281" r:id="rId21"/>
    <p:sldId id="262" r:id="rId22"/>
    <p:sldId id="293" r:id="rId23"/>
    <p:sldId id="263" r:id="rId24"/>
    <p:sldId id="264" r:id="rId25"/>
    <p:sldId id="282" r:id="rId26"/>
    <p:sldId id="265" r:id="rId27"/>
    <p:sldId id="294" r:id="rId28"/>
    <p:sldId id="266" r:id="rId29"/>
    <p:sldId id="267" r:id="rId30"/>
    <p:sldId id="283" r:id="rId31"/>
    <p:sldId id="268" r:id="rId32"/>
    <p:sldId id="279" r:id="rId33"/>
    <p:sldId id="269" r:id="rId34"/>
    <p:sldId id="270" r:id="rId35"/>
    <p:sldId id="295" r:id="rId36"/>
    <p:sldId id="271" r:id="rId37"/>
    <p:sldId id="272" r:id="rId38"/>
    <p:sldId id="300" r:id="rId39"/>
    <p:sldId id="299" r:id="rId40"/>
    <p:sldId id="274" r:id="rId41"/>
    <p:sldId id="277" r:id="rId42"/>
    <p:sldId id="289" r:id="rId43"/>
    <p:sldId id="275" r:id="rId44"/>
    <p:sldId id="301" r:id="rId45"/>
    <p:sldId id="285" r:id="rId46"/>
    <p:sldId id="284" r:id="rId47"/>
    <p:sldId id="276" r:id="rId48"/>
    <p:sldId id="278" r:id="rId49"/>
    <p:sldId id="290" r:id="rId50"/>
    <p:sldId id="291" r:id="rId51"/>
    <p:sldId id="304" r:id="rId52"/>
    <p:sldId id="305" r:id="rId53"/>
    <p:sldId id="309" r:id="rId54"/>
    <p:sldId id="306" r:id="rId55"/>
    <p:sldId id="315" r:id="rId56"/>
    <p:sldId id="3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4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254804-9A77-4E15-88C1-30DCA27E2D62}" type="datetimeFigureOut">
              <a:rPr lang="en-IE" smtClean="0"/>
              <a:pPr/>
              <a:t>18/02/2020</a:t>
            </a:fld>
            <a:endParaRPr lang="en-I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39B3AB-DEFF-403E-9767-7782266CF4A0}" type="slidenum">
              <a:rPr lang="en-IE" smtClean="0"/>
              <a:pPr/>
              <a:t>‹#›</a:t>
            </a:fld>
            <a:endParaRPr lang="en-I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A836EE-21FA-4861-BC78-B57A558A0C41}" type="datetimeFigureOut">
              <a:rPr lang="en-IE" smtClean="0"/>
              <a:pPr/>
              <a:t>18/02/2020</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B349E-979F-4D93-9ED3-C1B108151A6D}"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fld id="{40FB349E-979F-4D93-9ED3-C1B108151A6D}" type="slidenum">
              <a:rPr lang="en-IE" smtClean="0"/>
              <a:pPr/>
              <a:t>1</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6647FCA-0401-4053-8CFE-EDC9F2DA89E2}" type="datetimeFigureOut">
              <a:rPr lang="en-IE" smtClean="0"/>
              <a:pPr/>
              <a:t>18/02/2020</a:t>
            </a:fld>
            <a:endParaRPr lang="en-IE"/>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41955DB-B2C9-4A58-A5F5-A9387B4610C9}"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647FCA-0401-4053-8CFE-EDC9F2DA89E2}" type="datetimeFigureOut">
              <a:rPr lang="en-IE" smtClean="0"/>
              <a:pPr/>
              <a:t>18/02/2020</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647FCA-0401-4053-8CFE-EDC9F2DA89E2}" type="datetimeFigureOut">
              <a:rPr lang="en-IE" smtClean="0"/>
              <a:pPr/>
              <a:t>18/02/2020</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647FCA-0401-4053-8CFE-EDC9F2DA89E2}" type="datetimeFigureOut">
              <a:rPr lang="en-IE" smtClean="0"/>
              <a:pPr/>
              <a:t>18/02/2020</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741955DB-B2C9-4A58-A5F5-A9387B4610C9}" type="slidenum">
              <a:rPr lang="en-IE" smtClean="0"/>
              <a:pPr/>
              <a:t>‹#›</a:t>
            </a:fld>
            <a:endParaRPr lang="en-IE"/>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6647FCA-0401-4053-8CFE-EDC9F2DA89E2}" type="datetimeFigureOut">
              <a:rPr lang="en-IE" smtClean="0"/>
              <a:pPr/>
              <a:t>18/02/2020</a:t>
            </a:fld>
            <a:endParaRPr lang="en-IE"/>
          </a:p>
        </p:txBody>
      </p:sp>
      <p:sp>
        <p:nvSpPr>
          <p:cNvPr id="5" name="Footer Placeholder 4"/>
          <p:cNvSpPr>
            <a:spLocks noGrp="1"/>
          </p:cNvSpPr>
          <p:nvPr>
            <p:ph type="ftr" sz="quarter" idx="11"/>
          </p:nvPr>
        </p:nvSpPr>
        <p:spPr/>
        <p:txBody>
          <a:bodyPr/>
          <a:lstStyle>
            <a:extLst/>
          </a:lstStyle>
          <a:p>
            <a:endParaRPr lang="en-IE"/>
          </a:p>
        </p:txBody>
      </p:sp>
      <p:sp>
        <p:nvSpPr>
          <p:cNvPr id="6" name="Slide Number Placeholder 5"/>
          <p:cNvSpPr>
            <a:spLocks noGrp="1"/>
          </p:cNvSpPr>
          <p:nvPr>
            <p:ph type="sldNum" sz="quarter" idx="12"/>
          </p:nvPr>
        </p:nvSpPr>
        <p:spPr/>
        <p:txBody>
          <a:bodyPr/>
          <a:lstStyle>
            <a:extLst/>
          </a:lstStyle>
          <a:p>
            <a:fld id="{741955DB-B2C9-4A58-A5F5-A9387B4610C9}" type="slidenum">
              <a:rPr lang="en-IE" smtClean="0"/>
              <a:pPr/>
              <a:t>‹#›</a:t>
            </a:fld>
            <a:endParaRPr lang="en-IE"/>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647FCA-0401-4053-8CFE-EDC9F2DA89E2}" type="datetimeFigureOut">
              <a:rPr lang="en-IE" smtClean="0"/>
              <a:pPr/>
              <a:t>18/02/2020</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741955DB-B2C9-4A58-A5F5-A9387B4610C9}" type="slidenum">
              <a:rPr lang="en-IE" smtClean="0"/>
              <a:pPr/>
              <a:t>‹#›</a:t>
            </a:fld>
            <a:endParaRPr lang="en-IE"/>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6647FCA-0401-4053-8CFE-EDC9F2DA89E2}" type="datetimeFigureOut">
              <a:rPr lang="en-IE" smtClean="0"/>
              <a:pPr/>
              <a:t>18/02/2020</a:t>
            </a:fld>
            <a:endParaRPr lang="en-IE"/>
          </a:p>
        </p:txBody>
      </p:sp>
      <p:sp>
        <p:nvSpPr>
          <p:cNvPr id="8" name="Footer Placeholder 7"/>
          <p:cNvSpPr>
            <a:spLocks noGrp="1"/>
          </p:cNvSpPr>
          <p:nvPr>
            <p:ph type="ftr" sz="quarter" idx="11"/>
          </p:nvPr>
        </p:nvSpPr>
        <p:spPr/>
        <p:txBody>
          <a:bodyPr/>
          <a:lstStyle>
            <a:extLst/>
          </a:lstStyle>
          <a:p>
            <a:endParaRPr lang="en-IE"/>
          </a:p>
        </p:txBody>
      </p:sp>
      <p:sp>
        <p:nvSpPr>
          <p:cNvPr id="9" name="Slide Number Placeholder 8"/>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6647FCA-0401-4053-8CFE-EDC9F2DA89E2}" type="datetimeFigureOut">
              <a:rPr lang="en-IE" smtClean="0"/>
              <a:pPr/>
              <a:t>18/02/2020</a:t>
            </a:fld>
            <a:endParaRPr lang="en-IE"/>
          </a:p>
        </p:txBody>
      </p:sp>
      <p:sp>
        <p:nvSpPr>
          <p:cNvPr id="4" name="Footer Placeholder 3"/>
          <p:cNvSpPr>
            <a:spLocks noGrp="1"/>
          </p:cNvSpPr>
          <p:nvPr>
            <p:ph type="ftr" sz="quarter" idx="11"/>
          </p:nvPr>
        </p:nvSpPr>
        <p:spPr/>
        <p:txBody>
          <a:bodyPr/>
          <a:lstStyle>
            <a:extLst/>
          </a:lstStyle>
          <a:p>
            <a:endParaRPr lang="en-IE"/>
          </a:p>
        </p:txBody>
      </p:sp>
      <p:sp>
        <p:nvSpPr>
          <p:cNvPr id="5" name="Slide Number Placeholder 4"/>
          <p:cNvSpPr>
            <a:spLocks noGrp="1"/>
          </p:cNvSpPr>
          <p:nvPr>
            <p:ph type="sldNum" sz="quarter" idx="12"/>
          </p:nvPr>
        </p:nvSpPr>
        <p:spPr/>
        <p:txBody>
          <a:bodyPr/>
          <a:lstStyle>
            <a:extLst/>
          </a:lstStyle>
          <a:p>
            <a:fld id="{741955DB-B2C9-4A58-A5F5-A9387B4610C9}" type="slidenum">
              <a:rPr lang="en-IE" smtClean="0"/>
              <a:pPr/>
              <a:t>‹#›</a:t>
            </a:fld>
            <a:endParaRPr lang="en-IE"/>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6647FCA-0401-4053-8CFE-EDC9F2DA89E2}" type="datetimeFigureOut">
              <a:rPr lang="en-IE" smtClean="0"/>
              <a:pPr/>
              <a:t>18/02/2020</a:t>
            </a:fld>
            <a:endParaRPr lang="en-IE"/>
          </a:p>
        </p:txBody>
      </p:sp>
      <p:sp>
        <p:nvSpPr>
          <p:cNvPr id="3" name="Footer Placeholder 2"/>
          <p:cNvSpPr>
            <a:spLocks noGrp="1"/>
          </p:cNvSpPr>
          <p:nvPr>
            <p:ph type="ftr" sz="quarter" idx="11"/>
          </p:nvPr>
        </p:nvSpPr>
        <p:spPr/>
        <p:txBody>
          <a:bodyPr/>
          <a:lstStyle>
            <a:extLst/>
          </a:lstStyle>
          <a:p>
            <a:endParaRPr lang="en-IE"/>
          </a:p>
        </p:txBody>
      </p:sp>
      <p:sp>
        <p:nvSpPr>
          <p:cNvPr id="4" name="Slide Number Placeholder 3"/>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66647FCA-0401-4053-8CFE-EDC9F2DA89E2}" type="datetimeFigureOut">
              <a:rPr lang="en-IE" smtClean="0"/>
              <a:pPr/>
              <a:t>18/02/2020</a:t>
            </a:fld>
            <a:endParaRPr lang="en-IE"/>
          </a:p>
        </p:txBody>
      </p:sp>
      <p:sp>
        <p:nvSpPr>
          <p:cNvPr id="6" name="Footer Placeholder 5"/>
          <p:cNvSpPr>
            <a:spLocks noGrp="1"/>
          </p:cNvSpPr>
          <p:nvPr>
            <p:ph type="ftr" sz="quarter" idx="11"/>
          </p:nvPr>
        </p:nvSpPr>
        <p:spPr/>
        <p:txBody>
          <a:bodyPr/>
          <a:lstStyle>
            <a:extLst/>
          </a:lstStyle>
          <a:p>
            <a:endParaRPr lang="en-IE"/>
          </a:p>
        </p:txBody>
      </p:sp>
      <p:sp>
        <p:nvSpPr>
          <p:cNvPr id="7" name="Slide Number Placeholder 6"/>
          <p:cNvSpPr>
            <a:spLocks noGrp="1"/>
          </p:cNvSpPr>
          <p:nvPr>
            <p:ph type="sldNum" sz="quarter" idx="12"/>
          </p:nvPr>
        </p:nvSpPr>
        <p:spPr/>
        <p:txBody>
          <a:bodyPr/>
          <a:lstStyle>
            <a:extLst/>
          </a:lstStyle>
          <a:p>
            <a:fld id="{741955DB-B2C9-4A58-A5F5-A9387B4610C9}" type="slidenum">
              <a:rPr lang="en-IE" smtClean="0"/>
              <a:pPr/>
              <a:t>‹#›</a:t>
            </a:fld>
            <a:endParaRPr lang="en-I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6647FCA-0401-4053-8CFE-EDC9F2DA89E2}" type="datetimeFigureOut">
              <a:rPr lang="en-IE" smtClean="0"/>
              <a:pPr/>
              <a:t>18/02/2020</a:t>
            </a:fld>
            <a:endParaRPr lang="en-IE"/>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E"/>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41955DB-B2C9-4A58-A5F5-A9387B4610C9}" type="slidenum">
              <a:rPr lang="en-IE" smtClean="0"/>
              <a:pPr/>
              <a:t>‹#›</a:t>
            </a:fld>
            <a:endParaRPr lang="en-IE"/>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6647FCA-0401-4053-8CFE-EDC9F2DA89E2}" type="datetimeFigureOut">
              <a:rPr lang="en-IE" smtClean="0"/>
              <a:pPr/>
              <a:t>18/02/2020</a:t>
            </a:fld>
            <a:endParaRPr lang="en-IE"/>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E"/>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41955DB-B2C9-4A58-A5F5-A9387B4610C9}"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nli.ie/" TargetMode="External"/><Relationship Id="rId2" Type="http://schemas.openxmlformats.org/officeDocument/2006/relationships/hyperlink" Target="http://www.militaryarchives.ie/" TargetMode="External"/><Relationship Id="rId1" Type="http://schemas.openxmlformats.org/officeDocument/2006/relationships/slideLayout" Target="../slideLayouts/slideLayout2.xml"/><Relationship Id="rId5" Type="http://schemas.openxmlformats.org/officeDocument/2006/relationships/hyperlink" Target="http://www.donegalcoco.ie/culture" TargetMode="External"/><Relationship Id="rId4" Type="http://schemas.openxmlformats.org/officeDocument/2006/relationships/hyperlink" Target="http://www.census.nationalarchives.i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12000" b="-12000"/>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IE" sz="4800" b="1" dirty="0" smtClean="0">
              <a:solidFill>
                <a:srgbClr val="FF0000"/>
              </a:solidFill>
            </a:endParaRPr>
          </a:p>
          <a:p>
            <a:r>
              <a:rPr lang="en-IE" dirty="0" smtClean="0">
                <a:solidFill>
                  <a:srgbClr val="FF0000"/>
                </a:solidFill>
              </a:rPr>
              <a:t> </a:t>
            </a:r>
            <a:r>
              <a:rPr lang="en-IE" sz="4000" dirty="0" smtClean="0">
                <a:solidFill>
                  <a:srgbClr val="FF0000"/>
                </a:solidFill>
              </a:rPr>
              <a:t>A short history of Donegal in the year of the Easter Rising/middle of World War I</a:t>
            </a:r>
            <a:endParaRPr lang="en-IE" sz="4000" dirty="0">
              <a:solidFill>
                <a:srgbClr val="FF0000"/>
              </a:solidFill>
            </a:endParaRPr>
          </a:p>
        </p:txBody>
      </p:sp>
      <p:sp>
        <p:nvSpPr>
          <p:cNvPr id="3" name="Title 2"/>
          <p:cNvSpPr>
            <a:spLocks noGrp="1"/>
          </p:cNvSpPr>
          <p:nvPr>
            <p:ph type="title"/>
          </p:nvPr>
        </p:nvSpPr>
        <p:spPr/>
        <p:txBody>
          <a:bodyPr>
            <a:normAutofit fontScale="90000"/>
          </a:bodyPr>
          <a:lstStyle/>
          <a:p>
            <a:r>
              <a:rPr lang="en-IE" sz="4400" dirty="0" smtClean="0"/>
              <a:t/>
            </a:r>
            <a:br>
              <a:rPr lang="en-IE" sz="4400" dirty="0" smtClean="0"/>
            </a:br>
            <a:r>
              <a:rPr lang="en-IE" sz="4400" dirty="0" smtClean="0"/>
              <a:t/>
            </a:r>
            <a:br>
              <a:rPr lang="en-IE" sz="4400" dirty="0" smtClean="0"/>
            </a:br>
            <a:r>
              <a:rPr lang="en-IE" sz="6000" dirty="0" smtClean="0">
                <a:solidFill>
                  <a:srgbClr val="00B050"/>
                </a:solidFill>
              </a:rPr>
              <a:t>From the Edge: County Donegal in 1916</a:t>
            </a:r>
            <a:r>
              <a:rPr lang="en-IE" sz="4400" dirty="0" smtClean="0"/>
              <a:t/>
            </a:r>
            <a:br>
              <a:rPr lang="en-IE" sz="4400" dirty="0" smtClean="0"/>
            </a:br>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2400" dirty="0" smtClean="0">
                <a:latin typeface="Arial" pitchFamily="34" charset="0"/>
                <a:cs typeface="Arial" pitchFamily="34" charset="0"/>
              </a:rPr>
              <a:t>Growth of co-operatives and creameries i.e. Templecrone (the Cope) in Dungloe was 10 years old in 1916.</a:t>
            </a:r>
          </a:p>
          <a:p>
            <a:r>
              <a:rPr lang="en-IE" sz="2400" dirty="0" smtClean="0">
                <a:latin typeface="Arial" pitchFamily="34" charset="0"/>
                <a:cs typeface="Arial" pitchFamily="34" charset="0"/>
              </a:rPr>
              <a:t>Overall in Co Donegal, poor remote farming communities were the majority. Small subsistence farms in the west of the county, larger farms in the east.  </a:t>
            </a:r>
          </a:p>
          <a:p>
            <a:r>
              <a:rPr lang="en-IE" sz="2400" dirty="0" smtClean="0">
                <a:latin typeface="Arial" pitchFamily="34" charset="0"/>
                <a:cs typeface="Arial" pitchFamily="34" charset="0"/>
              </a:rPr>
              <a:t>However, by 1916, rural and town accommodation were improving, with ‘labourers’  and ‘housing of the working classes’ cottage schemes; though inspectors’ reports on the living conditions of labourers revealed the extent of grinding poverty still in existence. Little building by 1916 due to war.</a:t>
            </a:r>
          </a:p>
          <a:p>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endParaRPr lang="en-IE" dirty="0"/>
          </a:p>
        </p:txBody>
      </p:sp>
      <p:sp>
        <p:nvSpPr>
          <p:cNvPr id="3" name="Title 2"/>
          <p:cNvSpPr>
            <a:spLocks noGrp="1"/>
          </p:cNvSpPr>
          <p:nvPr>
            <p:ph type="title"/>
          </p:nvPr>
        </p:nvSpPr>
        <p:spPr>
          <a:xfrm>
            <a:off x="467544" y="188640"/>
            <a:ext cx="8229600" cy="1143000"/>
          </a:xfrm>
        </p:spPr>
        <p:txBody>
          <a:bodyPr>
            <a:normAutofit/>
          </a:bodyPr>
          <a:lstStyle/>
          <a:p>
            <a:r>
              <a:rPr lang="en-IE" sz="3600" dirty="0" smtClean="0">
                <a:solidFill>
                  <a:schemeClr val="tx1"/>
                </a:solidFill>
              </a:rPr>
              <a:t>Life in County Donegal-on the land</a:t>
            </a:r>
            <a:endParaRPr lang="en-IE" sz="36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E" sz="3600" dirty="0" smtClean="0">
                <a:solidFill>
                  <a:schemeClr val="tx1"/>
                </a:solidFill>
              </a:rPr>
              <a:t>Life in County Donegal –on the land</a:t>
            </a:r>
            <a:endParaRPr lang="en-IE" sz="3600" dirty="0"/>
          </a:p>
        </p:txBody>
      </p:sp>
      <p:pic>
        <p:nvPicPr>
          <p:cNvPr id="9219" name="Picture 3"/>
          <p:cNvPicPr>
            <a:picLocks noGrp="1" noChangeAspect="1" noChangeArrowheads="1"/>
          </p:cNvPicPr>
          <p:nvPr>
            <p:ph idx="1"/>
          </p:nvPr>
        </p:nvPicPr>
        <p:blipFill>
          <a:blip r:embed="rId2" cstate="print"/>
          <a:srcRect/>
          <a:stretch>
            <a:fillRect/>
          </a:stretch>
        </p:blipFill>
        <p:spPr bwMode="auto">
          <a:xfrm>
            <a:off x="611560" y="1484784"/>
            <a:ext cx="7920880" cy="44644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600" dirty="0" smtClean="0">
                <a:latin typeface="Arial" pitchFamily="34" charset="0"/>
                <a:cs typeface="Arial" pitchFamily="34" charset="0"/>
              </a:rPr>
              <a:t>Much land was still owned by large landowning families in 1916, transference of land to small farmers under Land Acts had been interrupted by World War I (due to cost, lack of labour etc). </a:t>
            </a:r>
          </a:p>
          <a:p>
            <a:r>
              <a:rPr lang="en-IE" sz="2600" dirty="0" smtClean="0">
                <a:latin typeface="Arial" pitchFamily="34" charset="0"/>
                <a:cs typeface="Arial" pitchFamily="34" charset="0"/>
              </a:rPr>
              <a:t>Seasonal migration by workers from west Donegal to farms in the Laggan was in decline by 1916 but another important seasonal migrant route to Scotland had been established. </a:t>
            </a:r>
          </a:p>
          <a:p>
            <a:r>
              <a:rPr lang="en-IE" sz="2600" dirty="0" smtClean="0">
                <a:latin typeface="Arial" pitchFamily="34" charset="0"/>
                <a:cs typeface="Arial" pitchFamily="34" charset="0"/>
              </a:rPr>
              <a:t>Thousands of men had joined the British forces fighting World War I.</a:t>
            </a:r>
          </a:p>
          <a:p>
            <a:endParaRPr lang="en-IE" dirty="0">
              <a:latin typeface="Arial" pitchFamily="34" charset="0"/>
              <a:cs typeface="Arial" pitchFamily="34" charset="0"/>
            </a:endParaRPr>
          </a:p>
        </p:txBody>
      </p:sp>
      <p:sp>
        <p:nvSpPr>
          <p:cNvPr id="3" name="Title 2"/>
          <p:cNvSpPr>
            <a:spLocks noGrp="1"/>
          </p:cNvSpPr>
          <p:nvPr>
            <p:ph type="title"/>
          </p:nvPr>
        </p:nvSpPr>
        <p:spPr/>
        <p:txBody>
          <a:bodyPr>
            <a:noAutofit/>
          </a:bodyPr>
          <a:lstStyle/>
          <a:p>
            <a:r>
              <a:rPr lang="en-IE" sz="3600" dirty="0" smtClean="0">
                <a:solidFill>
                  <a:schemeClr val="tx1"/>
                </a:solidFill>
              </a:rPr>
              <a:t>Life in County Donegal –on the land</a:t>
            </a:r>
            <a:endParaRPr lang="en-IE" sz="36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lstStyle/>
          <a:p>
            <a:endParaRPr lang="en-IE" sz="2400" dirty="0" smtClean="0">
              <a:solidFill>
                <a:schemeClr val="bg1"/>
              </a:solidFill>
              <a:latin typeface="Arial" pitchFamily="34" charset="0"/>
              <a:cs typeface="Arial" pitchFamily="34" charset="0"/>
            </a:endParaRPr>
          </a:p>
          <a:p>
            <a:r>
              <a:rPr lang="en-IE" sz="2400" dirty="0" smtClean="0">
                <a:solidFill>
                  <a:schemeClr val="bg1"/>
                </a:solidFill>
                <a:latin typeface="Arial" pitchFamily="34" charset="0"/>
                <a:cs typeface="Arial" pitchFamily="34" charset="0"/>
              </a:rPr>
              <a:t>Entertainment usually in the home, involved family, friends and neighbours exchanging stories and songs, sharing news, playing music together in the home; fair days. </a:t>
            </a:r>
          </a:p>
          <a:p>
            <a:endParaRPr lang="en-IE" dirty="0"/>
          </a:p>
        </p:txBody>
      </p:sp>
      <p:sp>
        <p:nvSpPr>
          <p:cNvPr id="3" name="Title 2"/>
          <p:cNvSpPr>
            <a:spLocks noGrp="1"/>
          </p:cNvSpPr>
          <p:nvPr>
            <p:ph type="title"/>
          </p:nvPr>
        </p:nvSpPr>
        <p:spPr/>
        <p:txBody>
          <a:bodyPr>
            <a:normAutofit/>
          </a:bodyPr>
          <a:lstStyle/>
          <a:p>
            <a:r>
              <a:rPr lang="en-IE" sz="3600" dirty="0" smtClean="0">
                <a:solidFill>
                  <a:schemeClr val="bg1"/>
                </a:solidFill>
              </a:rPr>
              <a:t>Life in County Donegal- on the land</a:t>
            </a:r>
            <a:endParaRPr lang="en-IE" sz="3600" dirty="0">
              <a:solidFill>
                <a:schemeClr val="bg1"/>
              </a:solidFill>
            </a:endParaRPr>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4499992" y="1628800"/>
            <a:ext cx="4104456" cy="37444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Life in County Donegal– Farming</a:t>
            </a:r>
            <a:endParaRPr lang="en-IE"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1259632" y="1484784"/>
            <a:ext cx="6552728" cy="45365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55000" lnSpcReduction="20000"/>
          </a:bodyPr>
          <a:lstStyle/>
          <a:p>
            <a:r>
              <a:rPr lang="en-IE" sz="4400" dirty="0" smtClean="0">
                <a:solidFill>
                  <a:schemeClr val="bg1"/>
                </a:solidFill>
                <a:latin typeface="Arial" pitchFamily="34" charset="0"/>
                <a:cs typeface="Arial" pitchFamily="34" charset="0"/>
              </a:rPr>
              <a:t>In early 20</a:t>
            </a:r>
            <a:r>
              <a:rPr lang="en-IE" sz="4400" baseline="30000" dirty="0" smtClean="0">
                <a:solidFill>
                  <a:schemeClr val="bg1"/>
                </a:solidFill>
                <a:latin typeface="Arial" pitchFamily="34" charset="0"/>
                <a:cs typeface="Arial" pitchFamily="34" charset="0"/>
              </a:rPr>
              <a:t>th</a:t>
            </a:r>
            <a:r>
              <a:rPr lang="en-IE" sz="4400" dirty="0" smtClean="0">
                <a:solidFill>
                  <a:schemeClr val="bg1"/>
                </a:solidFill>
                <a:latin typeface="Arial" pitchFamily="34" charset="0"/>
                <a:cs typeface="Arial" pitchFamily="34" charset="0"/>
              </a:rPr>
              <a:t> century, the long tradition of arable farming had declined throughout Ireland including Donegal, and livestock farming, particularly of sheep, was on the rise.</a:t>
            </a:r>
          </a:p>
          <a:p>
            <a:endParaRPr lang="en-IE" sz="4400" dirty="0" smtClean="0">
              <a:solidFill>
                <a:schemeClr val="bg1"/>
              </a:solidFill>
              <a:latin typeface="Arial" pitchFamily="34" charset="0"/>
              <a:cs typeface="Arial" pitchFamily="34" charset="0"/>
            </a:endParaRPr>
          </a:p>
          <a:p>
            <a:r>
              <a:rPr lang="en-IE" sz="4400" dirty="0" smtClean="0">
                <a:solidFill>
                  <a:schemeClr val="bg1"/>
                </a:solidFill>
                <a:latin typeface="Arial" pitchFamily="34" charset="0"/>
                <a:cs typeface="Arial" pitchFamily="34" charset="0"/>
              </a:rPr>
              <a:t>Tillage was encouraged during World War I.</a:t>
            </a:r>
          </a:p>
          <a:p>
            <a:endParaRPr lang="en-IE" dirty="0"/>
          </a:p>
        </p:txBody>
      </p:sp>
      <p:sp>
        <p:nvSpPr>
          <p:cNvPr id="3" name="Content Placeholder 2"/>
          <p:cNvSpPr>
            <a:spLocks noGrp="1"/>
          </p:cNvSpPr>
          <p:nvPr>
            <p:ph sz="half" idx="2"/>
          </p:nvPr>
        </p:nvSpPr>
        <p:spPr>
          <a:xfrm>
            <a:off x="4716016" y="1484784"/>
            <a:ext cx="4038600" cy="4525963"/>
          </a:xfrm>
        </p:spPr>
        <p:txBody>
          <a:bodyPr>
            <a:normAutofit fontScale="55000" lnSpcReduction="20000"/>
          </a:bodyPr>
          <a:lstStyle/>
          <a:p>
            <a:r>
              <a:rPr lang="en-IE" sz="3800" dirty="0" smtClean="0">
                <a:solidFill>
                  <a:schemeClr val="bg1"/>
                </a:solidFill>
                <a:latin typeface="Arial" pitchFamily="34" charset="0"/>
                <a:cs typeface="Arial" pitchFamily="34" charset="0"/>
              </a:rPr>
              <a:t>During the summer of 1916, there were fierce storms across county, low temperatures and heavy rain. </a:t>
            </a:r>
          </a:p>
          <a:p>
            <a:r>
              <a:rPr lang="en-IE" sz="3800" dirty="0" smtClean="0">
                <a:solidFill>
                  <a:schemeClr val="bg1"/>
                </a:solidFill>
                <a:latin typeface="Arial" pitchFamily="34" charset="0"/>
                <a:cs typeface="Arial" pitchFamily="34" charset="0"/>
              </a:rPr>
              <a:t>The combination of this, the labour shortage and the wet ground, caused many of the potatoes to rot. </a:t>
            </a:r>
          </a:p>
          <a:p>
            <a:r>
              <a:rPr lang="en-IE" sz="3800" dirty="0" smtClean="0">
                <a:solidFill>
                  <a:schemeClr val="bg1"/>
                </a:solidFill>
                <a:latin typeface="Arial" pitchFamily="34" charset="0"/>
                <a:cs typeface="Arial" pitchFamily="34" charset="0"/>
              </a:rPr>
              <a:t>The result was increased prices and a shortage of potatoes. This also affected the seed crop for sowing the following year.  </a:t>
            </a:r>
          </a:p>
          <a:p>
            <a:r>
              <a:rPr lang="en-IE" sz="3800" dirty="0" smtClean="0">
                <a:solidFill>
                  <a:schemeClr val="bg1"/>
                </a:solidFill>
                <a:latin typeface="Arial" pitchFamily="34" charset="0"/>
                <a:cs typeface="Arial" pitchFamily="34" charset="0"/>
              </a:rPr>
              <a:t>Main beneficiaries of rising prices were the wealthier farmers.</a:t>
            </a:r>
          </a:p>
          <a:p>
            <a:endParaRPr lang="en-IE" dirty="0">
              <a:solidFill>
                <a:schemeClr val="bg1"/>
              </a:solidFill>
              <a:latin typeface="Arial" pitchFamily="34" charset="0"/>
              <a:cs typeface="Arial" pitchFamily="34" charset="0"/>
            </a:endParaRPr>
          </a:p>
        </p:txBody>
      </p:sp>
      <p:sp>
        <p:nvSpPr>
          <p:cNvPr id="4" name="Title 3"/>
          <p:cNvSpPr>
            <a:spLocks noGrp="1"/>
          </p:cNvSpPr>
          <p:nvPr>
            <p:ph type="title"/>
          </p:nvPr>
        </p:nvSpPr>
        <p:spPr/>
        <p:txBody>
          <a:bodyPr>
            <a:normAutofit/>
          </a:bodyPr>
          <a:lstStyle/>
          <a:p>
            <a:r>
              <a:rPr lang="en-IE" sz="3600" dirty="0" smtClean="0">
                <a:solidFill>
                  <a:schemeClr val="bg1"/>
                </a:solidFill>
              </a:rPr>
              <a:t>Life in County Donegal- Farming</a:t>
            </a:r>
            <a:endParaRPr lang="en-IE"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a:bodyPr>
          <a:lstStyle/>
          <a:p>
            <a:r>
              <a:rPr lang="en-IE" sz="2000" dirty="0" smtClean="0">
                <a:latin typeface="Arial" pitchFamily="34" charset="0"/>
                <a:cs typeface="Arial" pitchFamily="34" charset="0"/>
              </a:rPr>
              <a:t>Fishing under threat even before War due to large steam drifters operating from Scotland;</a:t>
            </a:r>
          </a:p>
          <a:p>
            <a:r>
              <a:rPr lang="en-IE" sz="2000" dirty="0" smtClean="0">
                <a:latin typeface="Arial" pitchFamily="34" charset="0"/>
                <a:cs typeface="Arial" pitchFamily="34" charset="0"/>
              </a:rPr>
              <a:t>Instead Donegal fishermen used smaller Greencastle yawls. Neighbours often shared boats.</a:t>
            </a:r>
          </a:p>
          <a:p>
            <a:r>
              <a:rPr lang="en-IE" sz="2000" dirty="0" smtClean="0">
                <a:latin typeface="Arial" pitchFamily="34" charset="0"/>
                <a:cs typeface="Arial" pitchFamily="34" charset="0"/>
              </a:rPr>
              <a:t>Fishermen had to sell produce in smaller quantities, and to support the larger industry with jobs such as packing, gutting, curing and carting.</a:t>
            </a:r>
          </a:p>
          <a:p>
            <a:endParaRPr lang="en-IE" sz="2400" dirty="0" smtClean="0"/>
          </a:p>
          <a:p>
            <a:endParaRPr lang="en-IE" dirty="0"/>
          </a:p>
        </p:txBody>
      </p:sp>
      <p:sp>
        <p:nvSpPr>
          <p:cNvPr id="3" name="Title 2"/>
          <p:cNvSpPr>
            <a:spLocks noGrp="1"/>
          </p:cNvSpPr>
          <p:nvPr>
            <p:ph type="title"/>
          </p:nvPr>
        </p:nvSpPr>
        <p:spPr/>
        <p:txBody>
          <a:bodyPr>
            <a:normAutofit/>
          </a:bodyPr>
          <a:lstStyle/>
          <a:p>
            <a:r>
              <a:rPr lang="en-IE" sz="3600" dirty="0" smtClean="0">
                <a:solidFill>
                  <a:schemeClr val="tx1"/>
                </a:solidFill>
              </a:rPr>
              <a:t>Life in County Donegal- Fishing</a:t>
            </a:r>
            <a:endParaRPr lang="en-IE" sz="3600" dirty="0">
              <a:solidFill>
                <a:schemeClr val="tx1"/>
              </a:solidFill>
            </a:endParaRPr>
          </a:p>
        </p:txBody>
      </p:sp>
      <p:pic>
        <p:nvPicPr>
          <p:cNvPr id="9" name="Picture 3"/>
          <p:cNvPicPr>
            <a:picLocks noChangeAspect="1" noChangeArrowheads="1"/>
          </p:cNvPicPr>
          <p:nvPr/>
        </p:nvPicPr>
        <p:blipFill>
          <a:blip r:embed="rId2" cstate="print"/>
          <a:srcRect/>
          <a:stretch>
            <a:fillRect/>
          </a:stretch>
        </p:blipFill>
        <p:spPr bwMode="auto">
          <a:xfrm>
            <a:off x="5004048" y="1412776"/>
            <a:ext cx="3456384" cy="41044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E" sz="2800" dirty="0" smtClean="0">
                <a:latin typeface="Arial" pitchFamily="34" charset="0"/>
                <a:cs typeface="Arial" pitchFamily="34" charset="0"/>
              </a:rPr>
              <a:t>W</a:t>
            </a:r>
            <a:r>
              <a:rPr lang="en-IE" dirty="0" smtClean="0">
                <a:latin typeface="Arial" pitchFamily="34" charset="0"/>
                <a:cs typeface="Arial" pitchFamily="34" charset="0"/>
              </a:rPr>
              <a:t>ith the onset of war, </a:t>
            </a:r>
            <a:r>
              <a:rPr lang="en-IE" sz="2800" dirty="0" smtClean="0">
                <a:latin typeface="Arial" pitchFamily="34" charset="0"/>
                <a:cs typeface="Arial" pitchFamily="34" charset="0"/>
              </a:rPr>
              <a:t>the steam drifters were requisitioned by the Admiralty.</a:t>
            </a:r>
          </a:p>
          <a:p>
            <a:r>
              <a:rPr lang="en-IE" dirty="0" smtClean="0">
                <a:latin typeface="Arial" pitchFamily="34" charset="0"/>
                <a:cs typeface="Arial" pitchFamily="34" charset="0"/>
              </a:rPr>
              <a:t>Fishing was banned along the west Donegal coast and mines were laid in the waters around Donegal.</a:t>
            </a:r>
            <a:endParaRPr lang="en-IE" sz="2800" dirty="0" smtClean="0">
              <a:latin typeface="Arial" pitchFamily="34" charset="0"/>
              <a:cs typeface="Arial" pitchFamily="34" charset="0"/>
            </a:endParaRPr>
          </a:p>
          <a:p>
            <a:r>
              <a:rPr lang="en-IE" dirty="0" smtClean="0">
                <a:latin typeface="Arial" pitchFamily="34" charset="0"/>
                <a:cs typeface="Arial" pitchFamily="34" charset="0"/>
              </a:rPr>
              <a:t>The Congested Districts Board had planned to invest in the fishing industry in Co Donegal- war curtailed this.</a:t>
            </a:r>
          </a:p>
          <a:p>
            <a:r>
              <a:rPr lang="en-IE" dirty="0" smtClean="0">
                <a:latin typeface="Arial" pitchFamily="34" charset="0"/>
                <a:cs typeface="Arial" pitchFamily="34" charset="0"/>
              </a:rPr>
              <a:t>People involved in fishing including the ancillary industries were left jobless. </a:t>
            </a:r>
          </a:p>
          <a:p>
            <a:endParaRPr lang="en-IE" dirty="0"/>
          </a:p>
        </p:txBody>
      </p:sp>
      <p:sp>
        <p:nvSpPr>
          <p:cNvPr id="3" name="Title 2"/>
          <p:cNvSpPr>
            <a:spLocks noGrp="1"/>
          </p:cNvSpPr>
          <p:nvPr>
            <p:ph type="title"/>
          </p:nvPr>
        </p:nvSpPr>
        <p:spPr>
          <a:xfrm>
            <a:off x="457200" y="341784"/>
            <a:ext cx="8229600" cy="1143000"/>
          </a:xfrm>
        </p:spPr>
        <p:txBody>
          <a:bodyPr>
            <a:normAutofit/>
          </a:bodyPr>
          <a:lstStyle/>
          <a:p>
            <a:r>
              <a:rPr lang="en-IE" sz="3600" dirty="0" smtClean="0">
                <a:solidFill>
                  <a:schemeClr val="tx1"/>
                </a:solidFill>
              </a:rPr>
              <a:t>Life in County Donegal- Fishing</a:t>
            </a:r>
            <a:endParaRPr lang="en-IE" sz="36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dirty="0" smtClean="0">
                <a:latin typeface="Arial" pitchFamily="34" charset="0"/>
                <a:cs typeface="Arial" pitchFamily="34" charset="0"/>
              </a:rPr>
              <a:t>Local men continued to fish inshore, away from the mines, and gradually local businessmen filled the void left by the Scottish steam drifters.</a:t>
            </a:r>
          </a:p>
          <a:p>
            <a:r>
              <a:rPr lang="en-IE" dirty="0" smtClean="0">
                <a:latin typeface="Arial" pitchFamily="34" charset="0"/>
                <a:cs typeface="Arial" pitchFamily="34" charset="0"/>
              </a:rPr>
              <a:t>Herring was plentiful in 1916/1917 and prices rose. Railways helped transport of fish to market.</a:t>
            </a:r>
          </a:p>
          <a:p>
            <a:endParaRPr lang="en-IE" dirty="0" smtClean="0">
              <a:latin typeface="Arial" pitchFamily="34" charset="0"/>
              <a:cs typeface="Arial" pitchFamily="34" charset="0"/>
            </a:endParaRPr>
          </a:p>
          <a:p>
            <a:r>
              <a:rPr lang="en-IE" dirty="0" smtClean="0">
                <a:latin typeface="Arial" pitchFamily="34" charset="0"/>
                <a:cs typeface="Arial" pitchFamily="34" charset="0"/>
              </a:rPr>
              <a:t>Unstable employment opportunities in fishing and farming usually led to migration but this had virtually stopped by 1916 as conscription and resulting recruitment to the British Army intensified in Scotland. </a:t>
            </a:r>
            <a:endParaRPr lang="en-IE"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IE" sz="3600" dirty="0" smtClean="0"/>
              <a:t>Life in County Donegal -Fishing</a:t>
            </a:r>
            <a:endParaRPr lang="en-IE" sz="3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E" sz="3600" dirty="0" smtClean="0"/>
              <a:t>Life in County Donegal- children</a:t>
            </a:r>
            <a:endParaRPr lang="en-IE" sz="3600" dirty="0"/>
          </a:p>
        </p:txBody>
      </p:sp>
      <p:pic>
        <p:nvPicPr>
          <p:cNvPr id="14338" name="Picture 2"/>
          <p:cNvPicPr>
            <a:picLocks noGrp="1" noChangeAspect="1" noChangeArrowheads="1"/>
          </p:cNvPicPr>
          <p:nvPr>
            <p:ph idx="1"/>
          </p:nvPr>
        </p:nvPicPr>
        <p:blipFill>
          <a:blip r:embed="rId2" cstate="print"/>
          <a:srcRect/>
          <a:stretch>
            <a:fillRect/>
          </a:stretch>
        </p:blipFill>
        <p:spPr bwMode="auto">
          <a:xfrm>
            <a:off x="1331640" y="1556792"/>
            <a:ext cx="6192688" cy="403136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IE" sz="2800" b="1" dirty="0" smtClean="0">
                <a:solidFill>
                  <a:srgbClr val="FF0000"/>
                </a:solidFill>
                <a:latin typeface="Arial Unicode MS" pitchFamily="34" charset="-128"/>
              </a:rPr>
              <a:t>Decade of Centenaries 1912 – 1923: </a:t>
            </a:r>
            <a:r>
              <a:rPr lang="en-IE" sz="2800" dirty="0" smtClean="0">
                <a:latin typeface="Arial Unicode MS" pitchFamily="34" charset="-128"/>
              </a:rPr>
              <a:t>Commemorations began about 3 or 4 years ago. Period: Home Rule Bill, World War I, advent of Ulster Volunteers and National/ Irish Volunteers; 1916 Rising, 1918 General Election, War of Independence, partition, Civil War; foundation of Free State and Northern Ireland state. </a:t>
            </a:r>
          </a:p>
          <a:p>
            <a:r>
              <a:rPr lang="en-IE" sz="2800" dirty="0" smtClean="0">
                <a:solidFill>
                  <a:srgbClr val="FF0000"/>
                </a:solidFill>
                <a:latin typeface="Arial Unicode MS" pitchFamily="34" charset="-128"/>
              </a:rPr>
              <a:t>Donegal County Archives </a:t>
            </a:r>
            <a:r>
              <a:rPr lang="en-IE" sz="2800" dirty="0" smtClean="0">
                <a:latin typeface="Arial Unicode MS" pitchFamily="34" charset="-128"/>
              </a:rPr>
              <a:t>has already produced a study pack covering the above period. In time for 1916 Rising centenary we are producing a 1916 heritage and education pack called: </a:t>
            </a:r>
            <a:r>
              <a:rPr lang="en-IE" sz="2800" dirty="0" smtClean="0">
                <a:solidFill>
                  <a:srgbClr val="FF0000"/>
                </a:solidFill>
                <a:latin typeface="Arial Unicode MS" pitchFamily="34" charset="-128"/>
              </a:rPr>
              <a:t>From the Edge: County Donegal in 1916.</a:t>
            </a:r>
            <a:endParaRPr lang="en-GB" sz="2800" dirty="0" smtClean="0">
              <a:solidFill>
                <a:srgbClr val="FF0000"/>
              </a:solidFill>
              <a:latin typeface="Arial Unicode MS" pitchFamily="34" charset="-128"/>
            </a:endParaRPr>
          </a:p>
          <a:p>
            <a:endParaRPr lang="en-IE" dirty="0"/>
          </a:p>
        </p:txBody>
      </p:sp>
      <p:sp>
        <p:nvSpPr>
          <p:cNvPr id="3" name="Title 2"/>
          <p:cNvSpPr>
            <a:spLocks noGrp="1"/>
          </p:cNvSpPr>
          <p:nvPr>
            <p:ph type="title"/>
          </p:nvPr>
        </p:nvSpPr>
        <p:spPr/>
        <p:txBody>
          <a:bodyPr/>
          <a:lstStyle/>
          <a:p>
            <a:r>
              <a:rPr lang="en-IE" dirty="0" smtClean="0"/>
              <a:t>Why County Donegal in 1916?</a:t>
            </a:r>
            <a:endParaRPr lang="en-IE"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latin typeface="Arial" pitchFamily="34" charset="0"/>
                <a:cs typeface="Arial" pitchFamily="34" charset="0"/>
              </a:rPr>
              <a:t>Unemployment led to increase in children being hired out to the more fertile farms of the Laggan in east Donegal.</a:t>
            </a:r>
          </a:p>
          <a:p>
            <a:r>
              <a:rPr lang="en-IE" dirty="0" smtClean="0">
                <a:latin typeface="Arial" pitchFamily="34" charset="0"/>
                <a:cs typeface="Arial" pitchFamily="34" charset="0"/>
              </a:rPr>
              <a:t>Some teenagers even sent to Scotland as ‘</a:t>
            </a:r>
            <a:r>
              <a:rPr lang="en-IE" dirty="0" err="1" smtClean="0">
                <a:latin typeface="Arial" pitchFamily="34" charset="0"/>
                <a:cs typeface="Arial" pitchFamily="34" charset="0"/>
              </a:rPr>
              <a:t>tattie</a:t>
            </a:r>
            <a:r>
              <a:rPr lang="en-IE" dirty="0" smtClean="0">
                <a:latin typeface="Arial" pitchFamily="34" charset="0"/>
                <a:cs typeface="Arial" pitchFamily="34" charset="0"/>
              </a:rPr>
              <a:t> </a:t>
            </a:r>
            <a:r>
              <a:rPr lang="en-IE" dirty="0" err="1" smtClean="0">
                <a:latin typeface="Arial" pitchFamily="34" charset="0"/>
                <a:cs typeface="Arial" pitchFamily="34" charset="0"/>
              </a:rPr>
              <a:t>hokers</a:t>
            </a:r>
            <a:r>
              <a:rPr lang="en-IE" dirty="0" smtClean="0">
                <a:latin typeface="Arial" pitchFamily="34" charset="0"/>
                <a:cs typeface="Arial" pitchFamily="34" charset="0"/>
              </a:rPr>
              <a:t>’ from 1915 to 1918.</a:t>
            </a:r>
          </a:p>
          <a:p>
            <a:r>
              <a:rPr lang="en-IE" dirty="0" smtClean="0">
                <a:latin typeface="Arial" pitchFamily="34" charset="0"/>
                <a:cs typeface="Arial" pitchFamily="34" charset="0"/>
              </a:rPr>
              <a:t>Education Commissioners stated that 70 percent of children attended school regularly in 1916.</a:t>
            </a:r>
          </a:p>
          <a:p>
            <a:r>
              <a:rPr lang="en-IE" dirty="0" smtClean="0">
                <a:latin typeface="Arial" pitchFamily="34" charset="0"/>
                <a:cs typeface="Arial" pitchFamily="34" charset="0"/>
              </a:rPr>
              <a:t>Teachers in Donegal despaired that children would ever receive a decent education.</a:t>
            </a:r>
          </a:p>
          <a:p>
            <a:endParaRPr lang="en-IE" dirty="0"/>
          </a:p>
        </p:txBody>
      </p:sp>
      <p:sp>
        <p:nvSpPr>
          <p:cNvPr id="3" name="Title 2"/>
          <p:cNvSpPr>
            <a:spLocks noGrp="1"/>
          </p:cNvSpPr>
          <p:nvPr>
            <p:ph type="title"/>
          </p:nvPr>
        </p:nvSpPr>
        <p:spPr/>
        <p:txBody>
          <a:bodyPr>
            <a:normAutofit/>
          </a:bodyPr>
          <a:lstStyle/>
          <a:p>
            <a:r>
              <a:rPr lang="en-IE" sz="3600" dirty="0" smtClean="0"/>
              <a:t>Life in County Donegal- Children</a:t>
            </a:r>
            <a:endParaRPr lang="en-IE"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latin typeface="Arial" pitchFamily="34" charset="0"/>
                <a:cs typeface="Arial" pitchFamily="34" charset="0"/>
              </a:rPr>
              <a:t>In 1916 rural schoolhouses in County Donegal usually had one room.</a:t>
            </a:r>
          </a:p>
          <a:p>
            <a:r>
              <a:rPr lang="en-IE" dirty="0" smtClean="0">
                <a:latin typeface="Arial" pitchFamily="34" charset="0"/>
                <a:cs typeface="Arial" pitchFamily="34" charset="0"/>
              </a:rPr>
              <a:t>Children often had to collect firewood and turf from the locality to keep their building warm in winter.  </a:t>
            </a:r>
          </a:p>
          <a:p>
            <a:r>
              <a:rPr lang="en-IE" dirty="0" smtClean="0">
                <a:latin typeface="Arial" pitchFamily="34" charset="0"/>
                <a:cs typeface="Arial" pitchFamily="34" charset="0"/>
              </a:rPr>
              <a:t>Children were frequently absent from school to help at home &amp; on farm, particularly during harvesting. </a:t>
            </a:r>
          </a:p>
          <a:p>
            <a:r>
              <a:rPr lang="en-IE" dirty="0" smtClean="0">
                <a:latin typeface="Arial" pitchFamily="34" charset="0"/>
                <a:cs typeface="Arial" pitchFamily="34" charset="0"/>
              </a:rPr>
              <a:t>Children often attended school in bare feet and inadequate clothing; absences due to illness were also frequent. </a:t>
            </a:r>
            <a:endParaRPr lang="en-IE"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County Donegal- Children</a:t>
            </a:r>
            <a:endParaRPr lang="en-IE"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Life in County Donegal- Children</a:t>
            </a:r>
            <a:endParaRPr lang="en-IE" dirty="0"/>
          </a:p>
        </p:txBody>
      </p:sp>
      <p:sp>
        <p:nvSpPr>
          <p:cNvPr id="7" name="Content Placeholder 6"/>
          <p:cNvSpPr>
            <a:spLocks noGrp="1"/>
          </p:cNvSpPr>
          <p:nvPr>
            <p:ph idx="1"/>
          </p:nvPr>
        </p:nvSpPr>
        <p:spPr/>
        <p:txBody>
          <a:bodyPr numCol="2"/>
          <a:lstStyle/>
          <a:p>
            <a:r>
              <a:rPr lang="en-IE" dirty="0" smtClean="0">
                <a:latin typeface="Arial" pitchFamily="34" charset="0"/>
                <a:cs typeface="Arial" pitchFamily="34" charset="0"/>
              </a:rPr>
              <a:t>From the timetable you see here, a surprising variety of subjects taught.</a:t>
            </a:r>
          </a:p>
          <a:p>
            <a:r>
              <a:rPr lang="en-IE" dirty="0" smtClean="0">
                <a:latin typeface="Arial" pitchFamily="34" charset="0"/>
                <a:cs typeface="Arial" pitchFamily="34" charset="0"/>
              </a:rPr>
              <a:t>Drawing, singing as well as maths, reading, writing, history and geography.</a:t>
            </a:r>
          </a:p>
          <a:p>
            <a:endParaRPr lang="en-IE" dirty="0"/>
          </a:p>
        </p:txBody>
      </p:sp>
      <p:pic>
        <p:nvPicPr>
          <p:cNvPr id="14" name="Picture 13" descr="FACSIMILE 16 CHILDREN  list of subjects taught - Copy.jpg"/>
          <p:cNvPicPr>
            <a:picLocks noChangeAspect="1"/>
          </p:cNvPicPr>
          <p:nvPr/>
        </p:nvPicPr>
        <p:blipFill>
          <a:blip r:embed="rId2" cstate="print"/>
          <a:stretch>
            <a:fillRect/>
          </a:stretch>
        </p:blipFill>
        <p:spPr>
          <a:xfrm>
            <a:off x="5292080" y="1484784"/>
            <a:ext cx="3096344" cy="453650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dirty="0" smtClean="0">
                <a:latin typeface="Arial" pitchFamily="34" charset="0"/>
                <a:cs typeface="Arial" pitchFamily="34" charset="0"/>
              </a:rPr>
              <a:t>Extra subjects for girls: laundry, cooking, needlework.</a:t>
            </a:r>
          </a:p>
          <a:p>
            <a:endParaRPr lang="en-IE" dirty="0" smtClean="0">
              <a:latin typeface="Arial" pitchFamily="34" charset="0"/>
              <a:cs typeface="Arial" pitchFamily="34" charset="0"/>
            </a:endParaRPr>
          </a:p>
          <a:p>
            <a:r>
              <a:rPr lang="en-IE" dirty="0" smtClean="0">
                <a:latin typeface="Arial" pitchFamily="34" charset="0"/>
                <a:cs typeface="Arial" pitchFamily="34" charset="0"/>
              </a:rPr>
              <a:t>Timetable doesn’t include religion but presumably clergy came to teach doctrinal subjects.</a:t>
            </a:r>
          </a:p>
          <a:p>
            <a:endParaRPr lang="en-IE" dirty="0" smtClean="0">
              <a:latin typeface="Arial" pitchFamily="34" charset="0"/>
              <a:cs typeface="Arial" pitchFamily="34" charset="0"/>
            </a:endParaRPr>
          </a:p>
          <a:p>
            <a:r>
              <a:rPr lang="en-IE" dirty="0" smtClean="0">
                <a:latin typeface="Arial" pitchFamily="34" charset="0"/>
                <a:cs typeface="Arial" pitchFamily="34" charset="0"/>
              </a:rPr>
              <a:t>Irish was not taught in Donegal schools in 1916 except in some schools as an ‘extra subject.’</a:t>
            </a:r>
            <a:endParaRPr lang="en-IE"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County Donegal - Children</a:t>
            </a:r>
            <a:endParaRPr lang="en-I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Life in County Donegal- Women</a:t>
            </a:r>
            <a:endParaRPr lang="en-IE" dirty="0"/>
          </a:p>
        </p:txBody>
      </p:sp>
      <p:pic>
        <p:nvPicPr>
          <p:cNvPr id="15362" name="Picture 2"/>
          <p:cNvPicPr>
            <a:picLocks noGrp="1" noChangeAspect="1" noChangeArrowheads="1"/>
          </p:cNvPicPr>
          <p:nvPr>
            <p:ph idx="1"/>
          </p:nvPr>
        </p:nvPicPr>
        <p:blipFill>
          <a:blip r:embed="rId2" cstate="print"/>
          <a:srcRect/>
          <a:stretch>
            <a:fillRect/>
          </a:stretch>
        </p:blipFill>
        <p:spPr bwMode="auto">
          <a:xfrm>
            <a:off x="1619672" y="1556792"/>
            <a:ext cx="5760640" cy="43924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Women worked at home, and also outside on farms, sold produce; particularly during the War.</a:t>
            </a:r>
          </a:p>
          <a:p>
            <a:r>
              <a:rPr lang="en-IE" sz="2400" dirty="0" smtClean="0">
                <a:latin typeface="Arial" pitchFamily="34" charset="0"/>
                <a:cs typeface="Arial" pitchFamily="34" charset="0"/>
              </a:rPr>
              <a:t>Cottage industries included knitters, weavers, embroiderers and lace makers. </a:t>
            </a:r>
          </a:p>
          <a:p>
            <a:r>
              <a:rPr lang="en-IE" sz="2400" dirty="0" smtClean="0">
                <a:latin typeface="Arial" pitchFamily="34" charset="0"/>
                <a:cs typeface="Arial" pitchFamily="34" charset="0"/>
              </a:rPr>
              <a:t>Some younger women migrated as </a:t>
            </a:r>
            <a:r>
              <a:rPr lang="en-IE" sz="2400" dirty="0" err="1" smtClean="0">
                <a:latin typeface="Arial" pitchFamily="34" charset="0"/>
                <a:cs typeface="Arial" pitchFamily="34" charset="0"/>
              </a:rPr>
              <a:t>tattie</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hokers</a:t>
            </a:r>
            <a:r>
              <a:rPr lang="en-IE" sz="2400" dirty="0" smtClean="0">
                <a:latin typeface="Arial" pitchFamily="34" charset="0"/>
                <a:cs typeface="Arial" pitchFamily="34" charset="0"/>
              </a:rPr>
              <a:t> to Scotland.</a:t>
            </a:r>
          </a:p>
          <a:p>
            <a:r>
              <a:rPr lang="en-IE" sz="2400" dirty="0" smtClean="0">
                <a:latin typeface="Arial" pitchFamily="34" charset="0"/>
                <a:cs typeface="Arial" pitchFamily="34" charset="0"/>
              </a:rPr>
              <a:t>Many worked in fishing industry, ‘gutters’, packers etc.</a:t>
            </a:r>
          </a:p>
          <a:p>
            <a:r>
              <a:rPr lang="en-IE" sz="2400" dirty="0" smtClean="0">
                <a:latin typeface="Arial" pitchFamily="34" charset="0"/>
                <a:cs typeface="Arial" pitchFamily="34" charset="0"/>
              </a:rPr>
              <a:t>They also worked as teachers, domestic servants, shop assistants, typists.</a:t>
            </a:r>
          </a:p>
          <a:p>
            <a:r>
              <a:rPr lang="en-IE" sz="2400" dirty="0" err="1" smtClean="0">
                <a:latin typeface="Arial" pitchFamily="34" charset="0"/>
                <a:cs typeface="Arial" pitchFamily="34" charset="0"/>
              </a:rPr>
              <a:t>Mortons</a:t>
            </a:r>
            <a:r>
              <a:rPr lang="en-IE" sz="2400" dirty="0" smtClean="0">
                <a:latin typeface="Arial" pitchFamily="34" charset="0"/>
                <a:cs typeface="Arial" pitchFamily="34" charset="0"/>
              </a:rPr>
              <a:t> carpet factory at Killybegs.</a:t>
            </a:r>
            <a:endParaRPr lang="en-IE"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County Donegal- Women</a:t>
            </a:r>
            <a:endParaRPr lang="en-IE"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During World War I, women knitted supplies for war.</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In rural Donegal women gathered sphagnum moss for surgical dressings which were in huge demand.</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Served as nurses at the Front: e.g. Catherine Black from Ramelton:  </a:t>
            </a:r>
            <a:r>
              <a:rPr lang="en-IE" sz="2400" i="1" dirty="0" smtClean="0">
                <a:latin typeface="Arial" pitchFamily="34" charset="0"/>
                <a:cs typeface="Arial" pitchFamily="34" charset="0"/>
              </a:rPr>
              <a:t>“at night, the cheerful ward became a place of torment, with the occupants of every bed tossing and turning and moaning in the hell of memories let loose”. </a:t>
            </a:r>
            <a:endParaRPr lang="en-IE"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County Donegal- Women</a:t>
            </a:r>
            <a:endParaRPr lang="en-I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BIO 1 SR CATHERINE BLACK.jpg"/>
          <p:cNvPicPr>
            <a:picLocks noGrp="1" noChangeAspect="1"/>
          </p:cNvPicPr>
          <p:nvPr>
            <p:ph idx="1"/>
          </p:nvPr>
        </p:nvPicPr>
        <p:blipFill>
          <a:blip r:embed="rId2" cstate="print"/>
          <a:stretch>
            <a:fillRect/>
          </a:stretch>
        </p:blipFill>
        <p:spPr>
          <a:xfrm>
            <a:off x="2483768" y="1700808"/>
            <a:ext cx="3622516" cy="4126572"/>
          </a:xfrm>
        </p:spPr>
      </p:pic>
      <p:sp>
        <p:nvSpPr>
          <p:cNvPr id="3" name="Title 2"/>
          <p:cNvSpPr>
            <a:spLocks noGrp="1"/>
          </p:cNvSpPr>
          <p:nvPr>
            <p:ph type="title"/>
          </p:nvPr>
        </p:nvSpPr>
        <p:spPr/>
        <p:txBody>
          <a:bodyPr>
            <a:normAutofit fontScale="90000"/>
          </a:bodyPr>
          <a:lstStyle/>
          <a:p>
            <a:r>
              <a:rPr lang="en-IE" dirty="0" smtClean="0"/>
              <a:t>Life in County Donegal- Women</a:t>
            </a:r>
            <a:endParaRPr lang="en-IE" dirty="0"/>
          </a:p>
        </p:txBody>
      </p:sp>
      <p:sp>
        <p:nvSpPr>
          <p:cNvPr id="6" name="TextBox 5"/>
          <p:cNvSpPr txBox="1"/>
          <p:nvPr/>
        </p:nvSpPr>
        <p:spPr>
          <a:xfrm>
            <a:off x="6660232" y="2492896"/>
            <a:ext cx="1944216" cy="1569660"/>
          </a:xfrm>
          <a:prstGeom prst="rect">
            <a:avLst/>
          </a:prstGeom>
          <a:noFill/>
        </p:spPr>
        <p:txBody>
          <a:bodyPr wrap="square" rtlCol="0">
            <a:spAutoFit/>
          </a:bodyPr>
          <a:lstStyle/>
          <a:p>
            <a:r>
              <a:rPr lang="en-IE" sz="2400" dirty="0" smtClean="0"/>
              <a:t>Catherine Black from Ramelton, Co Donegal</a:t>
            </a:r>
            <a:endParaRPr lang="en-IE"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Irish Women’s Franchise League was established in 1908 to campaign for the right to vote. By 1916,  although female property owners could vote and stand for all local elections, women could not vote or stand in general elections. </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Women involved in </a:t>
            </a:r>
            <a:r>
              <a:rPr lang="en-IE" sz="2400" dirty="0" err="1" smtClean="0">
                <a:latin typeface="Arial" pitchFamily="34" charset="0"/>
                <a:cs typeface="Arial" pitchFamily="34" charset="0"/>
              </a:rPr>
              <a:t>Cumann</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na</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mBan</a:t>
            </a:r>
            <a:r>
              <a:rPr lang="en-IE" sz="2400" dirty="0" smtClean="0">
                <a:latin typeface="Arial" pitchFamily="34" charset="0"/>
                <a:cs typeface="Arial" pitchFamily="34" charset="0"/>
              </a:rPr>
              <a:t> included Eithne Coyle- (War of Independence).</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Women were involved in Gaelic cultural revival, Gaelic League. </a:t>
            </a:r>
            <a:endParaRPr lang="en-IE"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County Donegal- Women</a:t>
            </a:r>
            <a:endParaRPr lang="en-IE"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County Donegal: Poverty &amp; Health</a:t>
            </a:r>
            <a:endParaRPr lang="en-IE" dirty="0"/>
          </a:p>
        </p:txBody>
      </p:sp>
      <p:pic>
        <p:nvPicPr>
          <p:cNvPr id="4098" name="Picture 2" descr="U:\msoffice\AA Nineteen Sixteen\Nineteen Sixteen images\FINAL IMAGES AND FACSIMILES\Workhouse plan compressed.jpg"/>
          <p:cNvPicPr>
            <a:picLocks noGrp="1" noChangeAspect="1" noChangeArrowheads="1"/>
          </p:cNvPicPr>
          <p:nvPr>
            <p:ph idx="1"/>
          </p:nvPr>
        </p:nvPicPr>
        <p:blipFill>
          <a:blip r:embed="rId2" cstate="print"/>
          <a:srcRect/>
          <a:stretch>
            <a:fillRect/>
          </a:stretch>
        </p:blipFill>
        <p:spPr bwMode="auto">
          <a:xfrm>
            <a:off x="1001441" y="1481138"/>
            <a:ext cx="7141117" cy="45259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County Donegal in 1916</a:t>
            </a:r>
            <a:endParaRPr lang="en-IE" dirty="0"/>
          </a:p>
        </p:txBody>
      </p:sp>
      <p:pic>
        <p:nvPicPr>
          <p:cNvPr id="10243" name="Picture 3"/>
          <p:cNvPicPr>
            <a:picLocks noGrp="1" noChangeAspect="1" noChangeArrowheads="1"/>
          </p:cNvPicPr>
          <p:nvPr>
            <p:ph idx="1"/>
          </p:nvPr>
        </p:nvPicPr>
        <p:blipFill>
          <a:blip r:embed="rId2" cstate="print"/>
          <a:srcRect/>
          <a:stretch>
            <a:fillRect/>
          </a:stretch>
        </p:blipFill>
        <p:spPr bwMode="auto">
          <a:xfrm>
            <a:off x="539552" y="1484784"/>
            <a:ext cx="7992888" cy="49685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Eight workhouses: Ballyshannon, Donegal, Carndonagh, Dunfanaghy, Glenties, Stranorlar, Letterkenny, Milford.</a:t>
            </a:r>
          </a:p>
          <a:p>
            <a:r>
              <a:rPr lang="en-IE" sz="2400" dirty="0" smtClean="0">
                <a:latin typeface="Arial" pitchFamily="34" charset="0"/>
                <a:cs typeface="Arial" pitchFamily="34" charset="0"/>
              </a:rPr>
              <a:t>People, young and old, homeless, destitute or ill and incapable, were still frequently forced into workhouses.</a:t>
            </a:r>
          </a:p>
          <a:p>
            <a:r>
              <a:rPr lang="en-IE" sz="2400" dirty="0" smtClean="0">
                <a:latin typeface="Arial" pitchFamily="34" charset="0"/>
                <a:cs typeface="Arial" pitchFamily="34" charset="0"/>
              </a:rPr>
              <a:t>Diseases that are now mainly gone still existed in 1916: e.g.: measles, diphtheria, typhoid, typhus fever, </a:t>
            </a:r>
            <a:r>
              <a:rPr lang="en-IE" sz="2400" dirty="0" err="1" smtClean="0">
                <a:latin typeface="Arial" pitchFamily="34" charset="0"/>
                <a:cs typeface="Arial" pitchFamily="34" charset="0"/>
              </a:rPr>
              <a:t>scarlatina</a:t>
            </a:r>
            <a:r>
              <a:rPr lang="en-IE" sz="2400" dirty="0" smtClean="0">
                <a:latin typeface="Arial" pitchFamily="34" charset="0"/>
                <a:cs typeface="Arial" pitchFamily="34" charset="0"/>
              </a:rPr>
              <a:t>, enteric fever, whooping cough, tuberculosis and virulent strains of influenza. Fever hospitals at local workhouses attended to sick.</a:t>
            </a:r>
          </a:p>
          <a:p>
            <a:r>
              <a:rPr lang="en-IE" sz="2400" dirty="0" smtClean="0">
                <a:latin typeface="Arial" pitchFamily="34" charset="0"/>
                <a:cs typeface="Arial" pitchFamily="34" charset="0"/>
              </a:rPr>
              <a:t>Orphaned children were ‘boarded out’ from workhouse.</a:t>
            </a:r>
          </a:p>
          <a:p>
            <a:endParaRPr lang="en-IE" sz="2400" dirty="0" smtClean="0">
              <a:latin typeface="Arial" pitchFamily="34" charset="0"/>
              <a:cs typeface="Arial" pitchFamily="34" charset="0"/>
            </a:endParaRPr>
          </a:p>
        </p:txBody>
      </p:sp>
      <p:sp>
        <p:nvSpPr>
          <p:cNvPr id="3" name="Title 2"/>
          <p:cNvSpPr>
            <a:spLocks noGrp="1"/>
          </p:cNvSpPr>
          <p:nvPr>
            <p:ph type="title"/>
          </p:nvPr>
        </p:nvSpPr>
        <p:spPr/>
        <p:txBody>
          <a:bodyPr/>
          <a:lstStyle/>
          <a:p>
            <a:r>
              <a:rPr lang="en-IE" dirty="0" smtClean="0"/>
              <a:t>Poverty &amp; Health- Workhouses</a:t>
            </a:r>
            <a:endParaRPr lang="en-IE"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The average cost of an inmate for a week in Dunfanaghy workhouse in1916 was five shillings and 8 and a half pence, for taking care of the patients in the infirmary it was six shillings and five pence.</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Ballyshannon Fever Hospital tended to sick and injured soldiers whose base was the nearby </a:t>
            </a:r>
            <a:r>
              <a:rPr lang="en-IE" sz="2400" dirty="0" err="1" smtClean="0">
                <a:latin typeface="Arial" pitchFamily="34" charset="0"/>
                <a:cs typeface="Arial" pitchFamily="34" charset="0"/>
              </a:rPr>
              <a:t>Finner</a:t>
            </a:r>
            <a:r>
              <a:rPr lang="en-IE" sz="2400" dirty="0" smtClean="0">
                <a:latin typeface="Arial" pitchFamily="34" charset="0"/>
                <a:cs typeface="Arial" pitchFamily="34" charset="0"/>
              </a:rPr>
              <a:t> Camp. </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In 1916 the hospital tended to 37 soldiers of the twelfth battalion of the Royal Inniskilling Fusiliers.</a:t>
            </a:r>
          </a:p>
          <a:p>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endParaRPr lang="en-IE" sz="2400" dirty="0" smtClean="0">
              <a:latin typeface="Arial" pitchFamily="34" charset="0"/>
              <a:cs typeface="Arial" pitchFamily="34" charset="0"/>
            </a:endParaRPr>
          </a:p>
          <a:p>
            <a:endParaRPr lang="en-IE" dirty="0" smtClean="0"/>
          </a:p>
          <a:p>
            <a:endParaRPr lang="en-IE" dirty="0"/>
          </a:p>
        </p:txBody>
      </p:sp>
      <p:sp>
        <p:nvSpPr>
          <p:cNvPr id="3" name="Title 2"/>
          <p:cNvSpPr>
            <a:spLocks noGrp="1"/>
          </p:cNvSpPr>
          <p:nvPr>
            <p:ph type="title"/>
          </p:nvPr>
        </p:nvSpPr>
        <p:spPr/>
        <p:txBody>
          <a:bodyPr>
            <a:normAutofit fontScale="90000"/>
          </a:bodyPr>
          <a:lstStyle/>
          <a:p>
            <a:r>
              <a:rPr lang="en-IE" dirty="0" smtClean="0"/>
              <a:t>Poverty &amp; Health- Workhouse hospitals</a:t>
            </a:r>
            <a:endParaRPr lang="en-I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Poverty &amp; Health- Workhouse hospitals</a:t>
            </a:r>
            <a:endParaRPr lang="en-IE" dirty="0"/>
          </a:p>
        </p:txBody>
      </p:sp>
      <p:pic>
        <p:nvPicPr>
          <p:cNvPr id="16386" name="Picture 2"/>
          <p:cNvPicPr>
            <a:picLocks noGrp="1" noChangeAspect="1" noChangeArrowheads="1"/>
          </p:cNvPicPr>
          <p:nvPr>
            <p:ph idx="1"/>
          </p:nvPr>
        </p:nvPicPr>
        <p:blipFill>
          <a:blip r:embed="rId2" cstate="print"/>
          <a:srcRect/>
          <a:stretch>
            <a:fillRect/>
          </a:stretch>
        </p:blipFill>
        <p:spPr bwMode="auto">
          <a:xfrm>
            <a:off x="539552" y="1772816"/>
            <a:ext cx="5688632" cy="3960440"/>
          </a:xfrm>
          <a:prstGeom prst="rect">
            <a:avLst/>
          </a:prstGeom>
          <a:noFill/>
          <a:ln w="9525">
            <a:noFill/>
            <a:miter lim="800000"/>
            <a:headEnd/>
            <a:tailEnd/>
          </a:ln>
          <a:effectLst/>
        </p:spPr>
      </p:pic>
      <p:sp>
        <p:nvSpPr>
          <p:cNvPr id="5" name="TextBox 4"/>
          <p:cNvSpPr txBox="1"/>
          <p:nvPr/>
        </p:nvSpPr>
        <p:spPr>
          <a:xfrm>
            <a:off x="6300192" y="1844824"/>
            <a:ext cx="2304256" cy="1631216"/>
          </a:xfrm>
          <a:prstGeom prst="rect">
            <a:avLst/>
          </a:prstGeom>
          <a:noFill/>
        </p:spPr>
        <p:txBody>
          <a:bodyPr wrap="square" rtlCol="0">
            <a:spAutoFit/>
          </a:bodyPr>
          <a:lstStyle/>
          <a:p>
            <a:r>
              <a:rPr lang="en-IE" sz="2000" b="1" dirty="0" smtClean="0"/>
              <a:t>Ballyshannon Fever Hospital 1916 with Army personnel patients.</a:t>
            </a:r>
            <a:endParaRPr lang="en-IE" sz="2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spcCol="180000" anchor="t" anchorCtr="0">
            <a:normAutofit/>
          </a:bodyPr>
          <a:lstStyle/>
          <a:p>
            <a:r>
              <a:rPr lang="en-IE" sz="2400" dirty="0" smtClean="0">
                <a:latin typeface="Arial" pitchFamily="34" charset="0"/>
                <a:cs typeface="Arial" pitchFamily="34" charset="0"/>
              </a:rPr>
              <a:t>In 1916, 134 people were  admitted to Donegal District Lunatic Asylum (St Conal’s). Of those, 86 were men and 48 women. The youngest in 1916 was a 13 year old boy and the oldest was a 77 year old man. </a:t>
            </a:r>
          </a:p>
          <a:p>
            <a:endParaRPr lang="en-IE" sz="2400" dirty="0" smtClean="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Poverty &amp; Health- Mental health</a:t>
            </a:r>
            <a:endParaRPr lang="en-IE" dirty="0"/>
          </a:p>
        </p:txBody>
      </p:sp>
      <p:pic>
        <p:nvPicPr>
          <p:cNvPr id="7" name="Picture 2" descr="U:\msoffice\AA Nineteen Sixteen\Nineteen Sixteen images\St Conal's reduced size.jpg"/>
          <p:cNvPicPr>
            <a:picLocks noChangeAspect="1" noChangeArrowheads="1"/>
          </p:cNvPicPr>
          <p:nvPr/>
        </p:nvPicPr>
        <p:blipFill>
          <a:blip r:embed="rId2" cstate="print"/>
          <a:srcRect/>
          <a:stretch>
            <a:fillRect/>
          </a:stretch>
        </p:blipFill>
        <p:spPr bwMode="auto">
          <a:xfrm>
            <a:off x="2267744" y="3212976"/>
            <a:ext cx="4464496" cy="316835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ctr"/>
            <a:r>
              <a:rPr lang="en-IE" sz="2400" b="1" dirty="0" smtClean="0">
                <a:latin typeface="Arial" pitchFamily="34" charset="0"/>
                <a:cs typeface="Arial" pitchFamily="34" charset="0"/>
              </a:rPr>
              <a:t>St Conal’s 1916 patients</a:t>
            </a:r>
            <a:r>
              <a:rPr lang="en-IE" sz="2400" dirty="0" smtClean="0">
                <a:latin typeface="Arial" pitchFamily="34" charset="0"/>
                <a:cs typeface="Arial" pitchFamily="34" charset="0"/>
              </a:rPr>
              <a:t>:</a:t>
            </a:r>
          </a:p>
          <a:p>
            <a:r>
              <a:rPr lang="en-IE" sz="2400" dirty="0" smtClean="0">
                <a:latin typeface="Arial" pitchFamily="34" charset="0"/>
                <a:cs typeface="Arial" pitchFamily="34" charset="0"/>
              </a:rPr>
              <a:t>Included were shop assistants, labourers, farmers, housekeepers, clerks, domestic servants, dealers and shoemakers, a policeman, a church verger, a solicitor, a hawker, a flax </a:t>
            </a:r>
            <a:r>
              <a:rPr lang="en-IE" sz="2400" dirty="0" err="1" smtClean="0">
                <a:latin typeface="Arial" pitchFamily="34" charset="0"/>
                <a:cs typeface="Arial" pitchFamily="34" charset="0"/>
              </a:rPr>
              <a:t>scutcher</a:t>
            </a:r>
            <a:r>
              <a:rPr lang="en-IE" sz="2400" dirty="0" smtClean="0">
                <a:latin typeface="Arial" pitchFamily="34" charset="0"/>
                <a:cs typeface="Arial" pitchFamily="34" charset="0"/>
              </a:rPr>
              <a:t>, a soldier, a sailor and an ex-soldier, a ‘lady of means’.</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Only one man admitted in 1916 was a serving soldier, aged 21, sent there by the British Army from </a:t>
            </a:r>
            <a:r>
              <a:rPr lang="en-IE" sz="2400" dirty="0" err="1" smtClean="0">
                <a:latin typeface="Arial" pitchFamily="34" charset="0"/>
                <a:cs typeface="Arial" pitchFamily="34" charset="0"/>
              </a:rPr>
              <a:t>Dykebar</a:t>
            </a:r>
            <a:r>
              <a:rPr lang="en-IE" sz="2400" dirty="0" smtClean="0">
                <a:latin typeface="Arial" pitchFamily="34" charset="0"/>
                <a:cs typeface="Arial" pitchFamily="34" charset="0"/>
              </a:rPr>
              <a:t> War Hospital in Paisley. A casualty of war, he was stated to be suffering from depression due to ‘stress of campaign.’ He was discharged in 1917.</a:t>
            </a:r>
          </a:p>
          <a:p>
            <a:endParaRPr lang="en-IE" dirty="0"/>
          </a:p>
        </p:txBody>
      </p:sp>
      <p:sp>
        <p:nvSpPr>
          <p:cNvPr id="3" name="Title 2"/>
          <p:cNvSpPr>
            <a:spLocks noGrp="1"/>
          </p:cNvSpPr>
          <p:nvPr>
            <p:ph type="title"/>
          </p:nvPr>
        </p:nvSpPr>
        <p:spPr/>
        <p:txBody>
          <a:bodyPr>
            <a:normAutofit fontScale="90000"/>
          </a:bodyPr>
          <a:lstStyle/>
          <a:p>
            <a:r>
              <a:rPr lang="en-IE" dirty="0" smtClean="0"/>
              <a:t>Poverty &amp; Health – Mental health</a:t>
            </a:r>
            <a:endParaRPr lang="en-IE"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t>The Easter Rising 1916</a:t>
            </a:r>
            <a:endParaRPr lang="en-IE" dirty="0"/>
          </a:p>
        </p:txBody>
      </p:sp>
      <p:pic>
        <p:nvPicPr>
          <p:cNvPr id="18434" name="Picture 2"/>
          <p:cNvPicPr>
            <a:picLocks noGrp="1" noChangeAspect="1" noChangeArrowheads="1"/>
          </p:cNvPicPr>
          <p:nvPr>
            <p:ph idx="1"/>
          </p:nvPr>
        </p:nvPicPr>
        <p:blipFill>
          <a:blip r:embed="rId2" cstate="print"/>
          <a:srcRect/>
          <a:stretch>
            <a:fillRect/>
          </a:stretch>
        </p:blipFill>
        <p:spPr bwMode="auto">
          <a:xfrm>
            <a:off x="1547664" y="1628800"/>
            <a:ext cx="6336704" cy="4248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latin typeface="Arial" pitchFamily="34" charset="0"/>
                <a:cs typeface="Arial" pitchFamily="34" charset="0"/>
              </a:rPr>
              <a:t>Began Easter Monday 24 April. The rebels occupied key buildings: the GPO, the Four Courts, the South Dublin Union, Boland’s Mill, Stephen’s Green and Jacob’s Biscuit Factory, but crucially Dublin Castle was not held.</a:t>
            </a:r>
          </a:p>
          <a:p>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On Tuesday, martial law was declared, and 16,000 British troops arrived from Belfast, the </a:t>
            </a:r>
            <a:r>
              <a:rPr lang="en-US" sz="2000" dirty="0" err="1" smtClean="0">
                <a:latin typeface="Arial" pitchFamily="34" charset="0"/>
                <a:cs typeface="Arial" pitchFamily="34" charset="0"/>
              </a:rPr>
              <a:t>Curragh</a:t>
            </a:r>
            <a:r>
              <a:rPr lang="en-US" sz="2000" dirty="0" smtClean="0">
                <a:latin typeface="Arial" pitchFamily="34" charset="0"/>
                <a:cs typeface="Arial" pitchFamily="34" charset="0"/>
              </a:rPr>
              <a:t> and from England. Tanks and a naval gunboat, the </a:t>
            </a:r>
            <a:r>
              <a:rPr lang="en-US" sz="2000" i="1" dirty="0" smtClean="0">
                <a:latin typeface="Arial" pitchFamily="34" charset="0"/>
                <a:cs typeface="Arial" pitchFamily="34" charset="0"/>
              </a:rPr>
              <a:t>Helga</a:t>
            </a:r>
            <a:r>
              <a:rPr lang="en-US" sz="2000" dirty="0" smtClean="0">
                <a:latin typeface="Arial" pitchFamily="34" charset="0"/>
                <a:cs typeface="Arial" pitchFamily="34" charset="0"/>
              </a:rPr>
              <a:t>,</a:t>
            </a:r>
            <a:r>
              <a:rPr lang="en-US" sz="2000" i="1" dirty="0" smtClean="0">
                <a:latin typeface="Arial" pitchFamily="34" charset="0"/>
                <a:cs typeface="Arial" pitchFamily="34" charset="0"/>
              </a:rPr>
              <a:t> </a:t>
            </a:r>
            <a:r>
              <a:rPr lang="en-US" sz="2000" dirty="0" smtClean="0">
                <a:latin typeface="Arial" pitchFamily="34" charset="0"/>
                <a:cs typeface="Arial" pitchFamily="34" charset="0"/>
              </a:rPr>
              <a:t>were used in the city centre to suppress the rising.</a:t>
            </a:r>
          </a:p>
          <a:p>
            <a:r>
              <a:rPr lang="en-IE" sz="2000" dirty="0" smtClean="0">
                <a:latin typeface="Arial" pitchFamily="34" charset="0"/>
                <a:cs typeface="Arial" pitchFamily="34" charset="0"/>
              </a:rPr>
              <a:t>485 men, women and children were killed during or as a direct result of the Easter Rising. Of these casualties, 184 civilians, 107 British soldiers, 58 rebels and 13 members of the police forces were killed between 24 and 29 April.</a:t>
            </a:r>
            <a:endParaRPr lang="en-IE" sz="2000" dirty="0">
              <a:latin typeface="Arial" pitchFamily="34" charset="0"/>
              <a:cs typeface="Arial" pitchFamily="34" charset="0"/>
            </a:endParaRPr>
          </a:p>
        </p:txBody>
      </p:sp>
      <p:sp>
        <p:nvSpPr>
          <p:cNvPr id="3" name="Title 2"/>
          <p:cNvSpPr>
            <a:spLocks noGrp="1"/>
          </p:cNvSpPr>
          <p:nvPr>
            <p:ph type="title"/>
          </p:nvPr>
        </p:nvSpPr>
        <p:spPr/>
        <p:txBody>
          <a:bodyPr>
            <a:normAutofit/>
          </a:bodyPr>
          <a:lstStyle/>
          <a:p>
            <a:r>
              <a:rPr lang="en-IE" dirty="0" smtClean="0"/>
              <a:t>The Easter Rising 1916</a:t>
            </a:r>
            <a:endParaRPr lang="en-IE"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8229600" cy="4381947"/>
          </a:xfrm>
        </p:spPr>
        <p:txBody>
          <a:bodyPr wrap="square" numCol="2" spcCol="180000" anchor="t" anchorCtr="1"/>
          <a:lstStyle/>
          <a:p>
            <a:r>
              <a:rPr lang="en-IE" sz="2400" dirty="0" smtClean="0">
                <a:latin typeface="Arial" pitchFamily="34" charset="0"/>
                <a:cs typeface="Arial" pitchFamily="34" charset="0"/>
              </a:rPr>
              <a:t>As we’ve seen the effect of World War I was visible everywhere in County Donegal. But the Rising?</a:t>
            </a:r>
          </a:p>
          <a:p>
            <a:r>
              <a:rPr lang="en-IE" sz="2400" dirty="0" smtClean="0">
                <a:latin typeface="Arial" pitchFamily="34" charset="0"/>
                <a:cs typeface="Arial" pitchFamily="34" charset="0"/>
              </a:rPr>
              <a:t>Though it began on Easter Monday 24 April 1916, news of the events only reach Donegal on Friday.</a:t>
            </a:r>
          </a:p>
          <a:p>
            <a:endParaRPr lang="en-IE" dirty="0" smtClean="0"/>
          </a:p>
          <a:p>
            <a:endParaRPr lang="en-IE" dirty="0" smtClean="0"/>
          </a:p>
        </p:txBody>
      </p:sp>
      <p:sp>
        <p:nvSpPr>
          <p:cNvPr id="3" name="Title 2"/>
          <p:cNvSpPr>
            <a:spLocks noGrp="1"/>
          </p:cNvSpPr>
          <p:nvPr>
            <p:ph type="title"/>
          </p:nvPr>
        </p:nvSpPr>
        <p:spPr/>
        <p:txBody>
          <a:bodyPr>
            <a:normAutofit fontScale="90000"/>
          </a:bodyPr>
          <a:lstStyle/>
          <a:p>
            <a:r>
              <a:rPr lang="en-IE" dirty="0" smtClean="0"/>
              <a:t/>
            </a:r>
            <a:br>
              <a:rPr lang="en-IE" dirty="0" smtClean="0"/>
            </a:br>
            <a:r>
              <a:rPr lang="en-IE" dirty="0" smtClean="0"/>
              <a:t>The 1916 Rising- what happened in Donegal</a:t>
            </a:r>
            <a:br>
              <a:rPr lang="en-IE" dirty="0" smtClean="0"/>
            </a:br>
            <a:endParaRPr lang="en-IE" dirty="0"/>
          </a:p>
        </p:txBody>
      </p:sp>
      <p:pic>
        <p:nvPicPr>
          <p:cNvPr id="7" name="Picture 3"/>
          <p:cNvPicPr>
            <a:picLocks noChangeAspect="1" noChangeArrowheads="1"/>
          </p:cNvPicPr>
          <p:nvPr/>
        </p:nvPicPr>
        <p:blipFill>
          <a:blip r:embed="rId2" cstate="print"/>
          <a:srcRect/>
          <a:stretch>
            <a:fillRect/>
          </a:stretch>
        </p:blipFill>
        <p:spPr bwMode="auto">
          <a:xfrm>
            <a:off x="4932040" y="1340768"/>
            <a:ext cx="3384376" cy="4824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363272" cy="4525963"/>
          </a:xfrm>
        </p:spPr>
        <p:txBody>
          <a:bodyPr numCol="2" spcCol="180000" anchor="ctr" anchorCtr="0">
            <a:normAutofit/>
          </a:bodyPr>
          <a:lstStyle/>
          <a:p>
            <a:r>
              <a:rPr lang="en-IE" sz="2000" dirty="0" smtClean="0">
                <a:latin typeface="Arial" pitchFamily="34" charset="0"/>
                <a:cs typeface="Arial" pitchFamily="34" charset="0"/>
              </a:rPr>
              <a:t>Main player from Donegal: </a:t>
            </a:r>
            <a:r>
              <a:rPr lang="en-IE" sz="2000" dirty="0" smtClean="0">
                <a:solidFill>
                  <a:srgbClr val="FF0000"/>
                </a:solidFill>
                <a:latin typeface="Arial" pitchFamily="34" charset="0"/>
                <a:cs typeface="Arial" pitchFamily="34" charset="0"/>
              </a:rPr>
              <a:t>Joseph Sweeney</a:t>
            </a:r>
            <a:r>
              <a:rPr lang="en-IE" sz="2000" dirty="0" smtClean="0">
                <a:latin typeface="Arial" pitchFamily="34" charset="0"/>
                <a:cs typeface="Arial" pitchFamily="34" charset="0"/>
              </a:rPr>
              <a:t>, who later became youngest Dáil member, and Chief of Staff of Irish army.</a:t>
            </a:r>
          </a:p>
          <a:p>
            <a:r>
              <a:rPr lang="en-IE" sz="2000" dirty="0" smtClean="0">
                <a:latin typeface="Arial" pitchFamily="34" charset="0"/>
                <a:cs typeface="Arial" pitchFamily="34" charset="0"/>
              </a:rPr>
              <a:t>Pupil of Patrick Pease at St Enda’s in 1916 (also UCD student); making munitions prior to Rising. </a:t>
            </a:r>
          </a:p>
          <a:p>
            <a:r>
              <a:rPr lang="en-IE" sz="2000" dirty="0" smtClean="0">
                <a:latin typeface="Arial" pitchFamily="34" charset="0"/>
                <a:cs typeface="Arial" pitchFamily="34" charset="0"/>
              </a:rPr>
              <a:t>He fought in the GPO – ‘</a:t>
            </a:r>
            <a:r>
              <a:rPr lang="en-IE" sz="2000" i="1" dirty="0" smtClean="0">
                <a:latin typeface="Arial" pitchFamily="34" charset="0"/>
                <a:cs typeface="Arial" pitchFamily="34" charset="0"/>
              </a:rPr>
              <a:t>engaged for the most part in sniping</a:t>
            </a:r>
            <a:r>
              <a:rPr lang="en-IE" sz="2000" dirty="0" smtClean="0">
                <a:latin typeface="Arial" pitchFamily="34" charset="0"/>
                <a:cs typeface="Arial" pitchFamily="34" charset="0"/>
              </a:rPr>
              <a:t>’ and later wrote of his experiences. He was a stretcher bearer for James Connolly. Supported Treaty.</a:t>
            </a:r>
          </a:p>
          <a:p>
            <a:endParaRPr lang="en-IE" dirty="0"/>
          </a:p>
        </p:txBody>
      </p:sp>
      <p:sp>
        <p:nvSpPr>
          <p:cNvPr id="3" name="Title 2"/>
          <p:cNvSpPr>
            <a:spLocks noGrp="1"/>
          </p:cNvSpPr>
          <p:nvPr>
            <p:ph type="title"/>
          </p:nvPr>
        </p:nvSpPr>
        <p:spPr/>
        <p:txBody>
          <a:bodyPr>
            <a:normAutofit fontScale="90000"/>
          </a:bodyPr>
          <a:lstStyle/>
          <a:p>
            <a:r>
              <a:rPr lang="en-IE" dirty="0" smtClean="0">
                <a:solidFill>
                  <a:schemeClr val="tx1"/>
                </a:solidFill>
              </a:rPr>
              <a:t>Donegal &amp; The Rising: participants</a:t>
            </a:r>
            <a:endParaRPr lang="en-IE" dirty="0">
              <a:solidFill>
                <a:schemeClr val="tx1"/>
              </a:solidFill>
            </a:endParaRPr>
          </a:p>
        </p:txBody>
      </p:sp>
      <p:pic>
        <p:nvPicPr>
          <p:cNvPr id="6" name="Picture 2"/>
          <p:cNvPicPr>
            <a:picLocks noChangeAspect="1" noChangeArrowheads="1"/>
          </p:cNvPicPr>
          <p:nvPr/>
        </p:nvPicPr>
        <p:blipFill>
          <a:blip r:embed="rId2" cstate="print"/>
          <a:srcRect/>
          <a:stretch>
            <a:fillRect/>
          </a:stretch>
        </p:blipFill>
        <p:spPr bwMode="auto">
          <a:xfrm>
            <a:off x="4572000" y="1412776"/>
            <a:ext cx="4032448" cy="4248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IE" sz="3600" dirty="0" smtClean="0">
                <a:solidFill>
                  <a:schemeClr val="bg1"/>
                </a:solidFill>
              </a:rPr>
              <a:t>Donegal &amp; The Rising: Joseph Sweeney</a:t>
            </a:r>
            <a:endParaRPr lang="en-IE" sz="3600" dirty="0">
              <a:solidFill>
                <a:schemeClr val="bg1"/>
              </a:solidFill>
            </a:endParaRPr>
          </a:p>
        </p:txBody>
      </p:sp>
      <p:pic>
        <p:nvPicPr>
          <p:cNvPr id="9" name="Picture 2"/>
          <p:cNvPicPr>
            <a:picLocks noGrp="1" noChangeAspect="1" noChangeArrowheads="1"/>
          </p:cNvPicPr>
          <p:nvPr>
            <p:ph sz="half" idx="2"/>
          </p:nvPr>
        </p:nvPicPr>
        <p:blipFill>
          <a:blip r:embed="rId2" cstate="print"/>
          <a:srcRect/>
          <a:stretch>
            <a:fillRect/>
          </a:stretch>
        </p:blipFill>
        <p:spPr bwMode="auto">
          <a:xfrm>
            <a:off x="5148064" y="1556791"/>
            <a:ext cx="3384376" cy="4536505"/>
          </a:xfrm>
          <a:prstGeom prst="rect">
            <a:avLst/>
          </a:prstGeom>
          <a:noFill/>
          <a:ln w="9525">
            <a:noFill/>
            <a:miter lim="800000"/>
            <a:headEnd/>
            <a:tailEnd/>
          </a:ln>
          <a:effectLst/>
        </p:spPr>
      </p:pic>
      <p:pic>
        <p:nvPicPr>
          <p:cNvPr id="10" name="Content Placeholder 9"/>
          <p:cNvPicPr>
            <a:picLocks noGrp="1" noChangeAspect="1"/>
          </p:cNvPicPr>
          <p:nvPr>
            <p:ph sz="half" idx="1"/>
          </p:nvPr>
        </p:nvPicPr>
        <p:blipFill>
          <a:blip r:embed="rId3" cstate="print"/>
          <a:stretch>
            <a:fillRect/>
          </a:stretch>
        </p:blipFill>
        <p:spPr>
          <a:xfrm>
            <a:off x="800613" y="1481138"/>
            <a:ext cx="3351774" cy="452596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00808"/>
            <a:ext cx="8229600" cy="4306483"/>
          </a:xfrm>
        </p:spPr>
        <p:txBody>
          <a:bodyPr>
            <a:normAutofit/>
          </a:bodyPr>
          <a:lstStyle/>
          <a:p>
            <a:r>
              <a:rPr lang="en-IE" sz="2400" dirty="0" smtClean="0">
                <a:latin typeface="Arial" pitchFamily="34" charset="0"/>
                <a:cs typeface="Arial" pitchFamily="34" charset="0"/>
              </a:rPr>
              <a:t>Politically only home rule candidates had been elected as Members of Parliament (MPs) in County Donegal since 1885. </a:t>
            </a:r>
          </a:p>
          <a:p>
            <a:r>
              <a:rPr lang="en-IE" sz="2400" dirty="0" smtClean="0">
                <a:latin typeface="Arial" pitchFamily="34" charset="0"/>
                <a:cs typeface="Arial" pitchFamily="34" charset="0"/>
              </a:rPr>
              <a:t>In the 1911 local elections, 26 of the 32 seats had been won by home rule candidates.</a:t>
            </a:r>
          </a:p>
          <a:p>
            <a:r>
              <a:rPr lang="en-IE" sz="2400" dirty="0" smtClean="0">
                <a:latin typeface="Arial" pitchFamily="34" charset="0"/>
                <a:cs typeface="Arial" pitchFamily="34" charset="0"/>
              </a:rPr>
              <a:t>Unionists resisted the Third Home Rule Bill. This opposition led to the formation of the Ulster Volunteers which in turn resulted in the formation of the Nationalist Volunteers in 1913.</a:t>
            </a:r>
            <a:endParaRPr lang="en-IE"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
            </a:r>
            <a:br>
              <a:rPr lang="en-IE" dirty="0" smtClean="0"/>
            </a:br>
            <a:r>
              <a:rPr lang="en-IE" dirty="0" smtClean="0"/>
              <a:t>County Donegal in 1916- political situation</a:t>
            </a:r>
            <a:br>
              <a:rPr lang="en-IE" dirty="0" smtClean="0"/>
            </a:br>
            <a:endParaRPr lang="en-I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Joseph Sweeney, and two McGinley brothers Eunan and Conor spent time in British prisons after Rising.</a:t>
            </a:r>
          </a:p>
          <a:p>
            <a:r>
              <a:rPr lang="en-IE" sz="2400" dirty="0" smtClean="0">
                <a:latin typeface="Arial" pitchFamily="34" charset="0"/>
                <a:cs typeface="Arial" pitchFamily="34" charset="0"/>
              </a:rPr>
              <a:t>When they came home they set about recruiting Irish Volunteers in preparation for the War of Independence.</a:t>
            </a:r>
          </a:p>
          <a:p>
            <a:r>
              <a:rPr lang="en-IE" sz="2400" dirty="0" smtClean="0">
                <a:latin typeface="Arial" pitchFamily="34" charset="0"/>
                <a:cs typeface="Arial" pitchFamily="34" charset="0"/>
              </a:rPr>
              <a:t>Daniel Kelly based in </a:t>
            </a:r>
            <a:r>
              <a:rPr lang="en-IE" sz="2400" dirty="0" err="1" smtClean="0">
                <a:latin typeface="Arial" pitchFamily="34" charset="0"/>
                <a:cs typeface="Arial" pitchFamily="34" charset="0"/>
              </a:rPr>
              <a:t>Cashelnagore</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Gortahork</a:t>
            </a:r>
            <a:r>
              <a:rPr lang="en-IE" sz="2400" dirty="0" smtClean="0">
                <a:latin typeface="Arial" pitchFamily="34" charset="0"/>
                <a:cs typeface="Arial" pitchFamily="34" charset="0"/>
              </a:rPr>
              <a:t>, had organised IRB and Volunteers.</a:t>
            </a:r>
          </a:p>
          <a:p>
            <a:r>
              <a:rPr lang="en-IE" sz="2400" dirty="0" smtClean="0">
                <a:latin typeface="Arial" pitchFamily="34" charset="0"/>
                <a:cs typeface="Arial" pitchFamily="34" charset="0"/>
              </a:rPr>
              <a:t>Tried to get to Dublin to fight during Easter Week, no trains. Arrested and sent to gaol in Britain. Out later that year.</a:t>
            </a:r>
            <a:endParaRPr lang="en-IE" sz="2400" dirty="0">
              <a:latin typeface="Arial" pitchFamily="34" charset="0"/>
              <a:cs typeface="Arial" pitchFamily="34" charset="0"/>
            </a:endParaRPr>
          </a:p>
        </p:txBody>
      </p:sp>
      <p:sp>
        <p:nvSpPr>
          <p:cNvPr id="3" name="Title 2"/>
          <p:cNvSpPr>
            <a:spLocks noGrp="1"/>
          </p:cNvSpPr>
          <p:nvPr>
            <p:ph type="title"/>
          </p:nvPr>
        </p:nvSpPr>
        <p:spPr>
          <a:xfrm>
            <a:off x="457200" y="404664"/>
            <a:ext cx="8229600" cy="1012974"/>
          </a:xfrm>
        </p:spPr>
        <p:txBody>
          <a:bodyPr>
            <a:normAutofit fontScale="90000"/>
          </a:bodyPr>
          <a:lstStyle/>
          <a:p>
            <a:r>
              <a:rPr lang="en-IE" dirty="0" smtClean="0">
                <a:solidFill>
                  <a:schemeClr val="tx1"/>
                </a:solidFill>
              </a:rPr>
              <a:t>Donegal &amp; The Rising: participants in Dublin</a:t>
            </a:r>
            <a:endParaRPr lang="en-IE" dirty="0">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solidFill>
                  <a:schemeClr val="tx1"/>
                </a:solidFill>
              </a:rPr>
              <a:t>Donegal &amp; The Rising: participants in Dublin</a:t>
            </a:r>
            <a:endParaRPr lang="en-IE" dirty="0"/>
          </a:p>
        </p:txBody>
      </p:sp>
      <p:pic>
        <p:nvPicPr>
          <p:cNvPr id="19458" name="Picture 2"/>
          <p:cNvPicPr>
            <a:picLocks noGrp="1" noChangeAspect="1" noChangeArrowheads="1"/>
          </p:cNvPicPr>
          <p:nvPr>
            <p:ph idx="1"/>
          </p:nvPr>
        </p:nvPicPr>
        <p:blipFill>
          <a:blip r:embed="rId2" cstate="print"/>
          <a:srcRect/>
          <a:stretch>
            <a:fillRect/>
          </a:stretch>
        </p:blipFill>
        <p:spPr bwMode="auto">
          <a:xfrm>
            <a:off x="467544" y="1700808"/>
            <a:ext cx="5500150" cy="4049486"/>
          </a:xfrm>
          <a:prstGeom prst="rect">
            <a:avLst/>
          </a:prstGeom>
          <a:noFill/>
          <a:ln w="9525">
            <a:noFill/>
            <a:miter lim="800000"/>
            <a:headEnd/>
            <a:tailEnd/>
          </a:ln>
          <a:effectLst/>
        </p:spPr>
      </p:pic>
      <p:sp>
        <p:nvSpPr>
          <p:cNvPr id="5" name="TextBox 4"/>
          <p:cNvSpPr txBox="1"/>
          <p:nvPr/>
        </p:nvSpPr>
        <p:spPr>
          <a:xfrm>
            <a:off x="6516216" y="1628800"/>
            <a:ext cx="2088232" cy="1754326"/>
          </a:xfrm>
          <a:prstGeom prst="rect">
            <a:avLst/>
          </a:prstGeom>
          <a:noFill/>
        </p:spPr>
        <p:txBody>
          <a:bodyPr wrap="square" rtlCol="0">
            <a:spAutoFit/>
          </a:bodyPr>
          <a:lstStyle/>
          <a:p>
            <a:r>
              <a:rPr lang="en-IE" b="1" dirty="0" smtClean="0"/>
              <a:t>Irish prisoners in Stafford gaol including Joseph Sweeney, Eunan McGinley and Michael Collins.</a:t>
            </a:r>
            <a:endParaRPr lang="en-IE"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solidFill>
                  <a:schemeClr val="bg1"/>
                </a:solidFill>
              </a:rPr>
              <a:t>Donegal &amp; The Rising: Daniel Kelly</a:t>
            </a:r>
            <a:endParaRPr lang="en-IE" dirty="0">
              <a:solidFill>
                <a:schemeClr val="bg1"/>
              </a:solidFill>
            </a:endParaRPr>
          </a:p>
        </p:txBody>
      </p:sp>
      <p:pic>
        <p:nvPicPr>
          <p:cNvPr id="8" name="Picture 2"/>
          <p:cNvPicPr>
            <a:picLocks noGrp="1" noChangeAspect="1" noChangeArrowheads="1"/>
          </p:cNvPicPr>
          <p:nvPr>
            <p:ph sz="half" idx="1"/>
          </p:nvPr>
        </p:nvPicPr>
        <p:blipFill>
          <a:blip r:embed="rId2" cstate="print"/>
          <a:srcRect/>
          <a:stretch>
            <a:fillRect/>
          </a:stretch>
        </p:blipFill>
        <p:spPr bwMode="auto">
          <a:xfrm>
            <a:off x="899591" y="1484784"/>
            <a:ext cx="2952329" cy="4464496"/>
          </a:xfrm>
          <a:prstGeom prst="rect">
            <a:avLst/>
          </a:prstGeom>
          <a:noFill/>
          <a:ln w="9525">
            <a:noFill/>
            <a:miter lim="800000"/>
            <a:headEnd/>
            <a:tailEnd/>
          </a:ln>
          <a:effectLst/>
        </p:spPr>
      </p:pic>
      <p:pic>
        <p:nvPicPr>
          <p:cNvPr id="6147" name="Picture 3"/>
          <p:cNvPicPr>
            <a:picLocks noGrp="1" noChangeAspect="1" noChangeArrowheads="1"/>
          </p:cNvPicPr>
          <p:nvPr>
            <p:ph sz="half" idx="2"/>
          </p:nvPr>
        </p:nvPicPr>
        <p:blipFill>
          <a:blip r:embed="rId3" cstate="print"/>
          <a:srcRect/>
          <a:stretch>
            <a:fillRect/>
          </a:stretch>
        </p:blipFill>
        <p:spPr bwMode="auto">
          <a:xfrm>
            <a:off x="4572000" y="1556791"/>
            <a:ext cx="2952328" cy="43204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E" sz="3600" dirty="0" smtClean="0"/>
              <a:t>Donegal &amp; The Rising: Charles McGee</a:t>
            </a:r>
            <a:endParaRPr lang="en-IE" sz="36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95536" y="1484784"/>
            <a:ext cx="3456384" cy="4104456"/>
          </a:xfrm>
          <a:prstGeom prst="rect">
            <a:avLst/>
          </a:prstGeom>
          <a:noFill/>
          <a:ln w="9525">
            <a:noFill/>
            <a:miter lim="800000"/>
            <a:headEnd/>
            <a:tailEnd/>
          </a:ln>
          <a:effectLst/>
        </p:spPr>
      </p:pic>
      <p:sp>
        <p:nvSpPr>
          <p:cNvPr id="6" name="TextBox 5"/>
          <p:cNvSpPr txBox="1"/>
          <p:nvPr/>
        </p:nvSpPr>
        <p:spPr>
          <a:xfrm>
            <a:off x="4355976" y="1484785"/>
            <a:ext cx="3816424" cy="3785652"/>
          </a:xfrm>
          <a:prstGeom prst="rect">
            <a:avLst/>
          </a:prstGeom>
          <a:noFill/>
        </p:spPr>
        <p:txBody>
          <a:bodyPr wrap="square" rtlCol="0">
            <a:spAutoFit/>
          </a:bodyPr>
          <a:lstStyle/>
          <a:p>
            <a:r>
              <a:rPr lang="en-IE" sz="2000" dirty="0" smtClean="0">
                <a:latin typeface="Arial" pitchFamily="34" charset="0"/>
                <a:cs typeface="Arial" pitchFamily="34" charset="0"/>
              </a:rPr>
              <a:t>Charles McGee from Inishbofin, was a Constable in the Royal Irish Constabulary. He was based in </a:t>
            </a:r>
            <a:r>
              <a:rPr lang="en-IE" sz="2000" dirty="0" err="1" smtClean="0">
                <a:latin typeface="Arial" pitchFamily="34" charset="0"/>
                <a:cs typeface="Arial" pitchFamily="34" charset="0"/>
              </a:rPr>
              <a:t>Castlebellingham</a:t>
            </a:r>
            <a:r>
              <a:rPr lang="en-IE" sz="2000" dirty="0" smtClean="0">
                <a:latin typeface="Arial" pitchFamily="34" charset="0"/>
                <a:cs typeface="Arial" pitchFamily="34" charset="0"/>
              </a:rPr>
              <a:t> in County Louth.</a:t>
            </a:r>
          </a:p>
          <a:p>
            <a:endParaRPr lang="en-IE" sz="2000" dirty="0" smtClean="0">
              <a:latin typeface="Arial" pitchFamily="34" charset="0"/>
              <a:cs typeface="Arial" pitchFamily="34" charset="0"/>
            </a:endParaRPr>
          </a:p>
          <a:p>
            <a:r>
              <a:rPr lang="en-IE" sz="2000" dirty="0" smtClean="0">
                <a:latin typeface="Arial" pitchFamily="34" charset="0"/>
                <a:cs typeface="Arial" pitchFamily="34" charset="0"/>
              </a:rPr>
              <a:t> On the morning of 24 April 1916, Volunteers from Dundalk Louth raided the RIC barracks in </a:t>
            </a:r>
            <a:r>
              <a:rPr lang="en-IE" sz="2000" dirty="0" err="1" smtClean="0">
                <a:latin typeface="Arial" pitchFamily="34" charset="0"/>
                <a:cs typeface="Arial" pitchFamily="34" charset="0"/>
              </a:rPr>
              <a:t>Castlebellingham</a:t>
            </a:r>
            <a:r>
              <a:rPr lang="en-IE" sz="2000" dirty="0" smtClean="0">
                <a:latin typeface="Arial" pitchFamily="34" charset="0"/>
                <a:cs typeface="Arial" pitchFamily="34" charset="0"/>
              </a:rPr>
              <a:t> and McGee was shot dead, an army officer wounded.</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2">
            <a:normAutofit/>
          </a:bodyPr>
          <a:lstStyle/>
          <a:p>
            <a:r>
              <a:rPr lang="en-IE" sz="2400" b="1" i="1" dirty="0" smtClean="0">
                <a:latin typeface="Arial" pitchFamily="34" charset="0"/>
                <a:cs typeface="Arial" pitchFamily="34" charset="0"/>
              </a:rPr>
              <a:t>Const McGee’s Headstone in Gortahork: </a:t>
            </a:r>
            <a:r>
              <a:rPr lang="en-IE" sz="2000" i="1" dirty="0" smtClean="0">
                <a:latin typeface="Arial" pitchFamily="34" charset="0"/>
                <a:cs typeface="Arial" pitchFamily="34" charset="0"/>
              </a:rPr>
              <a:t>R.I.P. Sacred to the memory of Constable Charles McGee who died on 24th April 1916 from wounds received whilst gallantly doing his duty as a member of the Royal Irish Constabulary — Erected by his sorrowing parents and by the subscribers of the Irish Police and Constabulary Recognition Fund.</a:t>
            </a:r>
          </a:p>
          <a:p>
            <a:endParaRPr lang="en-IE" sz="2000" i="1" dirty="0" smtClean="0">
              <a:latin typeface="Arial" pitchFamily="34" charset="0"/>
              <a:cs typeface="Arial" pitchFamily="34" charset="0"/>
            </a:endParaRPr>
          </a:p>
          <a:p>
            <a:endParaRPr lang="en-IE" sz="2000" i="1" dirty="0" smtClean="0">
              <a:latin typeface="Arial" pitchFamily="34" charset="0"/>
              <a:cs typeface="Arial" pitchFamily="34" charset="0"/>
            </a:endParaRPr>
          </a:p>
          <a:p>
            <a:endParaRPr lang="en-IE" sz="2000" dirty="0" smtClean="0">
              <a:latin typeface="Arial" pitchFamily="34" charset="0"/>
              <a:cs typeface="Arial" pitchFamily="34" charset="0"/>
            </a:endParaRPr>
          </a:p>
          <a:p>
            <a:endParaRPr lang="en-IE" dirty="0"/>
          </a:p>
        </p:txBody>
      </p:sp>
      <p:sp>
        <p:nvSpPr>
          <p:cNvPr id="3" name="Title 2"/>
          <p:cNvSpPr>
            <a:spLocks noGrp="1"/>
          </p:cNvSpPr>
          <p:nvPr>
            <p:ph type="title"/>
          </p:nvPr>
        </p:nvSpPr>
        <p:spPr/>
        <p:txBody>
          <a:bodyPr>
            <a:noAutofit/>
          </a:bodyPr>
          <a:lstStyle/>
          <a:p>
            <a:r>
              <a:rPr lang="en-IE" sz="3600" dirty="0" smtClean="0"/>
              <a:t>Donegal &amp; The Rising: Charles McGee</a:t>
            </a:r>
            <a:endParaRPr lang="en-IE" sz="3600" dirty="0"/>
          </a:p>
        </p:txBody>
      </p:sp>
      <p:pic>
        <p:nvPicPr>
          <p:cNvPr id="6" name="Picture 2"/>
          <p:cNvPicPr>
            <a:picLocks noChangeAspect="1" noChangeArrowheads="1"/>
          </p:cNvPicPr>
          <p:nvPr/>
        </p:nvPicPr>
        <p:blipFill>
          <a:blip r:embed="rId2" cstate="print"/>
          <a:srcRect/>
          <a:stretch>
            <a:fillRect/>
          </a:stretch>
        </p:blipFill>
        <p:spPr bwMode="auto">
          <a:xfrm>
            <a:off x="5436096" y="1484784"/>
            <a:ext cx="2720737" cy="4525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628800"/>
            <a:ext cx="4038600" cy="4378491"/>
          </a:xfrm>
        </p:spPr>
        <p:txBody>
          <a:bodyPr>
            <a:normAutofit/>
          </a:bodyPr>
          <a:lstStyle/>
          <a:p>
            <a:r>
              <a:rPr lang="en-IE" dirty="0" smtClean="0">
                <a:solidFill>
                  <a:schemeClr val="bg1"/>
                </a:solidFill>
                <a:latin typeface="Arial" pitchFamily="34" charset="0"/>
                <a:cs typeface="Arial" pitchFamily="34" charset="0"/>
              </a:rPr>
              <a:t>Friday of Easter Week before information filtered through of the Dublin events.</a:t>
            </a:r>
          </a:p>
          <a:p>
            <a:r>
              <a:rPr lang="en-IE" dirty="0" smtClean="0">
                <a:solidFill>
                  <a:schemeClr val="bg1"/>
                </a:solidFill>
                <a:latin typeface="Arial" pitchFamily="34" charset="0"/>
                <a:cs typeface="Arial" pitchFamily="34" charset="0"/>
              </a:rPr>
              <a:t>Negative reaction in Donegal initially expressed by media &amp; politicians.</a:t>
            </a:r>
          </a:p>
        </p:txBody>
      </p:sp>
      <p:sp>
        <p:nvSpPr>
          <p:cNvPr id="3" name="Title 2"/>
          <p:cNvSpPr>
            <a:spLocks noGrp="1"/>
          </p:cNvSpPr>
          <p:nvPr>
            <p:ph type="title"/>
          </p:nvPr>
        </p:nvSpPr>
        <p:spPr/>
        <p:txBody>
          <a:bodyPr>
            <a:normAutofit fontScale="90000"/>
          </a:bodyPr>
          <a:lstStyle/>
          <a:p>
            <a:r>
              <a:rPr lang="en-IE" b="0" dirty="0" smtClean="0">
                <a:solidFill>
                  <a:schemeClr val="bg1"/>
                </a:solidFill>
              </a:rPr>
              <a:t>The 1916 Rising- Reaction in Donegal</a:t>
            </a:r>
            <a:endParaRPr lang="en-IE" b="0" dirty="0">
              <a:solidFill>
                <a:schemeClr val="bg1"/>
              </a:solidFill>
            </a:endParaRPr>
          </a:p>
        </p:txBody>
      </p:sp>
      <p:pic>
        <p:nvPicPr>
          <p:cNvPr id="11268" name="Picture 4"/>
          <p:cNvPicPr>
            <a:picLocks noGrp="1" noChangeAspect="1" noChangeArrowheads="1"/>
          </p:cNvPicPr>
          <p:nvPr>
            <p:ph sz="half" idx="2"/>
          </p:nvPr>
        </p:nvPicPr>
        <p:blipFill>
          <a:blip r:embed="rId2" cstate="print"/>
          <a:srcRect/>
          <a:stretch>
            <a:fillRect/>
          </a:stretch>
        </p:blipFill>
        <p:spPr bwMode="auto">
          <a:xfrm>
            <a:off x="4355976" y="1556792"/>
            <a:ext cx="4320480" cy="2016224"/>
          </a:xfrm>
          <a:prstGeom prst="rect">
            <a:avLst/>
          </a:prstGeom>
          <a:noFill/>
          <a:ln w="9525">
            <a:noFill/>
            <a:miter lim="800000"/>
            <a:headEnd/>
            <a:tailEnd/>
          </a:ln>
          <a:effectLst/>
        </p:spPr>
      </p:pic>
      <p:sp>
        <p:nvSpPr>
          <p:cNvPr id="9" name="TextBox 8"/>
          <p:cNvSpPr txBox="1"/>
          <p:nvPr/>
        </p:nvSpPr>
        <p:spPr>
          <a:xfrm>
            <a:off x="4427984" y="3717032"/>
            <a:ext cx="4248472" cy="2308324"/>
          </a:xfrm>
          <a:prstGeom prst="rect">
            <a:avLst/>
          </a:prstGeom>
          <a:noFill/>
        </p:spPr>
        <p:txBody>
          <a:bodyPr wrap="square" rtlCol="0">
            <a:spAutoFit/>
          </a:bodyPr>
          <a:lstStyle/>
          <a:p>
            <a:r>
              <a:rPr lang="en-IE" b="1" dirty="0" smtClean="0">
                <a:solidFill>
                  <a:schemeClr val="bg1"/>
                </a:solidFill>
                <a:latin typeface="Arial" pitchFamily="34" charset="0"/>
                <a:cs typeface="Arial" pitchFamily="34" charset="0"/>
              </a:rPr>
              <a:t>On the motion of Cllr Diver seconded by Cllr Denis Doherty it was resolved that we deeply deplore and strongly condemn the action of the Sinn Fein leaders in causing wanton destruction to life and property in Dublin and elsewhere (Inishowen RDC).</a:t>
            </a:r>
            <a:endParaRPr lang="en-IE"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p:txBody>
          <a:bodyPr>
            <a:normAutofit/>
          </a:bodyPr>
          <a:lstStyle/>
          <a:p>
            <a:r>
              <a:rPr lang="en-IE" sz="2400" dirty="0" smtClean="0">
                <a:solidFill>
                  <a:schemeClr val="bg1"/>
                </a:solidFill>
                <a:latin typeface="Arial" pitchFamily="34" charset="0"/>
                <a:cs typeface="Arial" pitchFamily="34" charset="0"/>
              </a:rPr>
              <a:t>As martial law was implemented and leaders were shot and imprisoned many changed their minds and support for independence grew.</a:t>
            </a:r>
          </a:p>
          <a:p>
            <a:r>
              <a:rPr lang="en-IE" sz="2400" dirty="0" smtClean="0">
                <a:solidFill>
                  <a:schemeClr val="bg1"/>
                </a:solidFill>
                <a:latin typeface="Arial" pitchFamily="34" charset="0"/>
                <a:cs typeface="Arial" pitchFamily="34" charset="0"/>
              </a:rPr>
              <a:t>Membership of Volunteers grew again and antipathy to World War I grew.</a:t>
            </a:r>
          </a:p>
        </p:txBody>
      </p:sp>
      <p:sp>
        <p:nvSpPr>
          <p:cNvPr id="3" name="Title 2"/>
          <p:cNvSpPr>
            <a:spLocks noGrp="1"/>
          </p:cNvSpPr>
          <p:nvPr>
            <p:ph type="title"/>
          </p:nvPr>
        </p:nvSpPr>
        <p:spPr/>
        <p:txBody>
          <a:bodyPr>
            <a:normAutofit fontScale="90000"/>
          </a:bodyPr>
          <a:lstStyle/>
          <a:p>
            <a:r>
              <a:rPr lang="en-IE" b="0" dirty="0" smtClean="0">
                <a:solidFill>
                  <a:schemeClr val="bg1"/>
                </a:solidFill>
              </a:rPr>
              <a:t>The 1916 Rising- Reaction in Donegal</a:t>
            </a:r>
            <a:endParaRPr lang="en-IE" b="0" dirty="0">
              <a:solidFill>
                <a:schemeClr val="bg1"/>
              </a:solidFill>
            </a:endParaRPr>
          </a:p>
        </p:txBody>
      </p:sp>
      <p:pic>
        <p:nvPicPr>
          <p:cNvPr id="12292" name="Picture 4"/>
          <p:cNvPicPr>
            <a:picLocks noGrp="1" noChangeAspect="1" noChangeArrowheads="1"/>
          </p:cNvPicPr>
          <p:nvPr>
            <p:ph sz="half" idx="2"/>
          </p:nvPr>
        </p:nvPicPr>
        <p:blipFill>
          <a:blip r:embed="rId2" cstate="print"/>
          <a:srcRect/>
          <a:stretch>
            <a:fillRect/>
          </a:stretch>
        </p:blipFill>
        <p:spPr bwMode="auto">
          <a:xfrm>
            <a:off x="4932040" y="1628800"/>
            <a:ext cx="3384376" cy="1800200"/>
          </a:xfrm>
          <a:prstGeom prst="rect">
            <a:avLst/>
          </a:prstGeom>
          <a:noFill/>
          <a:ln w="9525">
            <a:noFill/>
            <a:miter lim="800000"/>
            <a:headEnd/>
            <a:tailEnd/>
          </a:ln>
          <a:effectLst/>
        </p:spPr>
      </p:pic>
      <p:sp>
        <p:nvSpPr>
          <p:cNvPr id="11" name="TextBox 10"/>
          <p:cNvSpPr txBox="1"/>
          <p:nvPr/>
        </p:nvSpPr>
        <p:spPr>
          <a:xfrm>
            <a:off x="5148064" y="3789040"/>
            <a:ext cx="3096344" cy="1631216"/>
          </a:xfrm>
          <a:prstGeom prst="rect">
            <a:avLst/>
          </a:prstGeom>
          <a:noFill/>
        </p:spPr>
        <p:txBody>
          <a:bodyPr wrap="square" rtlCol="0">
            <a:spAutoFit/>
          </a:bodyPr>
          <a:lstStyle/>
          <a:p>
            <a:r>
              <a:rPr lang="en-IE" sz="2000" b="1" dirty="0" smtClean="0">
                <a:solidFill>
                  <a:schemeClr val="bg1"/>
                </a:solidFill>
                <a:latin typeface="Arial" pitchFamily="34" charset="0"/>
                <a:cs typeface="Arial" pitchFamily="34" charset="0"/>
              </a:rPr>
              <a:t>That we the members of the Donegal RDC protest against the continuance of martial law in this county….</a:t>
            </a:r>
            <a:endParaRPr lang="en-IE" sz="20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539552" y="1412776"/>
            <a:ext cx="4038600" cy="4525963"/>
          </a:xfrm>
        </p:spPr>
        <p:txBody>
          <a:bodyPr>
            <a:normAutofit fontScale="70000" lnSpcReduction="20000"/>
          </a:bodyPr>
          <a:lstStyle/>
          <a:p>
            <a:endParaRPr lang="en-IE" b="1" dirty="0" smtClean="0">
              <a:solidFill>
                <a:schemeClr val="bg1"/>
              </a:solidFill>
              <a:latin typeface="Arial" pitchFamily="34" charset="0"/>
              <a:cs typeface="Arial" pitchFamily="34" charset="0"/>
            </a:endParaRPr>
          </a:p>
          <a:p>
            <a:endParaRPr lang="en-IE" b="1" dirty="0" smtClean="0">
              <a:solidFill>
                <a:schemeClr val="bg1"/>
              </a:solidFill>
              <a:latin typeface="Arial" pitchFamily="34" charset="0"/>
              <a:cs typeface="Arial" pitchFamily="34" charset="0"/>
            </a:endParaRPr>
          </a:p>
          <a:p>
            <a:endParaRPr lang="en-IE" b="1" dirty="0" smtClean="0">
              <a:solidFill>
                <a:schemeClr val="bg1"/>
              </a:solidFill>
              <a:latin typeface="Arial" pitchFamily="34" charset="0"/>
              <a:cs typeface="Arial" pitchFamily="34" charset="0"/>
            </a:endParaRPr>
          </a:p>
          <a:p>
            <a:endParaRPr lang="en-IE" b="1" dirty="0" smtClean="0">
              <a:solidFill>
                <a:schemeClr val="bg1"/>
              </a:solidFill>
              <a:latin typeface="Arial" pitchFamily="34" charset="0"/>
              <a:cs typeface="Arial" pitchFamily="34" charset="0"/>
            </a:endParaRPr>
          </a:p>
          <a:p>
            <a:endParaRPr lang="en-IE" b="1" dirty="0" smtClean="0">
              <a:solidFill>
                <a:schemeClr val="bg1"/>
              </a:solidFill>
              <a:latin typeface="Arial" pitchFamily="34" charset="0"/>
              <a:cs typeface="Arial" pitchFamily="34" charset="0"/>
            </a:endParaRPr>
          </a:p>
          <a:p>
            <a:endParaRPr lang="en-IE" b="1" dirty="0" smtClean="0">
              <a:solidFill>
                <a:schemeClr val="bg1"/>
              </a:solidFill>
              <a:latin typeface="Arial" pitchFamily="34" charset="0"/>
              <a:cs typeface="Arial" pitchFamily="34" charset="0"/>
            </a:endParaRPr>
          </a:p>
          <a:p>
            <a:endParaRPr lang="en-IE" b="1" dirty="0" smtClean="0">
              <a:solidFill>
                <a:schemeClr val="bg1"/>
              </a:solidFill>
              <a:latin typeface="Arial" pitchFamily="34" charset="0"/>
              <a:cs typeface="Arial" pitchFamily="34" charset="0"/>
            </a:endParaRPr>
          </a:p>
          <a:p>
            <a:endParaRPr lang="en-IE" sz="2100" b="1" dirty="0" smtClean="0">
              <a:solidFill>
                <a:schemeClr val="bg1"/>
              </a:solidFill>
              <a:latin typeface="Arial" pitchFamily="34" charset="0"/>
              <a:cs typeface="Arial" pitchFamily="34" charset="0"/>
            </a:endParaRPr>
          </a:p>
          <a:p>
            <a:endParaRPr lang="en-IE" sz="2600" b="1" dirty="0" smtClean="0">
              <a:solidFill>
                <a:schemeClr val="bg1"/>
              </a:solidFill>
              <a:latin typeface="Arial" pitchFamily="34" charset="0"/>
              <a:cs typeface="Arial" pitchFamily="34" charset="0"/>
            </a:endParaRPr>
          </a:p>
          <a:p>
            <a:r>
              <a:rPr lang="en-IE" sz="2600" b="1" dirty="0" smtClean="0">
                <a:solidFill>
                  <a:schemeClr val="bg1"/>
                </a:solidFill>
                <a:latin typeface="Arial" pitchFamily="34" charset="0"/>
                <a:cs typeface="Arial" pitchFamily="34" charset="0"/>
              </a:rPr>
              <a:t>The resolution…that the time has arrived for the Irish nation to unanimously demand the release of her fellow of her fellow countrymen who have been interned in English prisons…was unanimously approved…. (Dunfanaghy RDC)</a:t>
            </a:r>
          </a:p>
          <a:p>
            <a:endParaRPr lang="en-IE" dirty="0"/>
          </a:p>
        </p:txBody>
      </p:sp>
      <p:sp>
        <p:nvSpPr>
          <p:cNvPr id="4" name="Title 3"/>
          <p:cNvSpPr>
            <a:spLocks noGrp="1"/>
          </p:cNvSpPr>
          <p:nvPr>
            <p:ph type="title"/>
          </p:nvPr>
        </p:nvSpPr>
        <p:spPr/>
        <p:txBody>
          <a:bodyPr>
            <a:normAutofit fontScale="90000"/>
          </a:bodyPr>
          <a:lstStyle/>
          <a:p>
            <a:r>
              <a:rPr lang="en-IE" b="0" dirty="0" smtClean="0">
                <a:solidFill>
                  <a:schemeClr val="bg1"/>
                </a:solidFill>
              </a:rPr>
              <a:t>The 1916 Rising- Reaction in Donegal</a:t>
            </a:r>
            <a:endParaRPr lang="en-IE" dirty="0"/>
          </a:p>
        </p:txBody>
      </p:sp>
      <p:pic>
        <p:nvPicPr>
          <p:cNvPr id="13316" name="Picture 4"/>
          <p:cNvPicPr>
            <a:picLocks noGrp="1" noChangeAspect="1" noChangeArrowheads="1"/>
          </p:cNvPicPr>
          <p:nvPr>
            <p:ph sz="half" idx="2"/>
          </p:nvPr>
        </p:nvPicPr>
        <p:blipFill>
          <a:blip r:embed="rId2" cstate="print"/>
          <a:srcRect/>
          <a:stretch>
            <a:fillRect/>
          </a:stretch>
        </p:blipFill>
        <p:spPr bwMode="auto">
          <a:xfrm>
            <a:off x="539552" y="1700808"/>
            <a:ext cx="4038600" cy="2088232"/>
          </a:xfrm>
          <a:prstGeom prst="rect">
            <a:avLst/>
          </a:prstGeom>
          <a:noFill/>
          <a:ln w="9525">
            <a:noFill/>
            <a:miter lim="800000"/>
            <a:headEnd/>
            <a:tailEnd/>
          </a:ln>
          <a:effectLst/>
        </p:spPr>
      </p:pic>
      <p:sp>
        <p:nvSpPr>
          <p:cNvPr id="6" name="Rectangle 5"/>
          <p:cNvSpPr/>
          <p:nvPr/>
        </p:nvSpPr>
        <p:spPr>
          <a:xfrm>
            <a:off x="4932040" y="1484784"/>
            <a:ext cx="3744416" cy="3416320"/>
          </a:xfrm>
          <a:prstGeom prst="rect">
            <a:avLst/>
          </a:prstGeom>
        </p:spPr>
        <p:txBody>
          <a:bodyPr wrap="square">
            <a:spAutoFit/>
          </a:bodyPr>
          <a:lstStyle/>
          <a:p>
            <a:r>
              <a:rPr lang="en-IE" sz="2400" dirty="0" smtClean="0">
                <a:solidFill>
                  <a:schemeClr val="bg1"/>
                </a:solidFill>
                <a:latin typeface="Arial" pitchFamily="34" charset="0"/>
                <a:cs typeface="Arial" pitchFamily="34" charset="0"/>
              </a:rPr>
              <a:t>Prisoners were gradually released and welcomed across Donegal and Ireland.</a:t>
            </a:r>
          </a:p>
          <a:p>
            <a:endParaRPr lang="en-IE" sz="2400" dirty="0" smtClean="0">
              <a:solidFill>
                <a:schemeClr val="bg1"/>
              </a:solidFill>
              <a:latin typeface="Arial" pitchFamily="34" charset="0"/>
              <a:cs typeface="Arial" pitchFamily="34" charset="0"/>
            </a:endParaRPr>
          </a:p>
          <a:p>
            <a:r>
              <a:rPr lang="en-IE" sz="2400" dirty="0" smtClean="0">
                <a:solidFill>
                  <a:schemeClr val="bg1"/>
                </a:solidFill>
                <a:latin typeface="Arial" pitchFamily="34" charset="0"/>
                <a:cs typeface="Arial" pitchFamily="34" charset="0"/>
              </a:rPr>
              <a:t>Many unionists in Donegal were not happy – feared for their future in a divided Ireland.</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IE" sz="2600" dirty="0" smtClean="0">
                <a:latin typeface="Arial" pitchFamily="34" charset="0"/>
                <a:cs typeface="Arial" pitchFamily="34" charset="0"/>
              </a:rPr>
              <a:t>In September 1916 the RIC County Inspector expressed concern about the growing number of young Donegal men who, unable to travel to Scotland and England to find work, were joining nationalist organisations:</a:t>
            </a:r>
          </a:p>
          <a:p>
            <a:r>
              <a:rPr lang="en-IE" sz="2600" i="1" dirty="0" smtClean="0">
                <a:latin typeface="Arial" pitchFamily="34" charset="0"/>
                <a:cs typeface="Arial" pitchFamily="34" charset="0"/>
              </a:rPr>
              <a:t>These men and their families have become sullen and discontented…there is little doubt but that they will come together, discuss their grievances, form some societies, secret or otherwise. Extremists will hear of their discontent and will probably endeavour to utilise if for their own ends.”</a:t>
            </a:r>
            <a:r>
              <a:rPr lang="en-IE" sz="2600" i="1" baseline="30000" dirty="0" smtClean="0">
                <a:latin typeface="Arial" pitchFamily="34" charset="0"/>
                <a:cs typeface="Arial" pitchFamily="34" charset="0"/>
              </a:rPr>
              <a:t> </a:t>
            </a:r>
            <a:r>
              <a:rPr lang="en-IE" sz="2600" i="1" dirty="0" smtClean="0">
                <a:latin typeface="Arial" pitchFamily="34" charset="0"/>
                <a:cs typeface="Arial" pitchFamily="34" charset="0"/>
              </a:rPr>
              <a:t>  </a:t>
            </a:r>
          </a:p>
          <a:p>
            <a:endParaRPr lang="en-IE" dirty="0"/>
          </a:p>
        </p:txBody>
      </p:sp>
      <p:sp>
        <p:nvSpPr>
          <p:cNvPr id="5" name="Title 4"/>
          <p:cNvSpPr>
            <a:spLocks noGrp="1"/>
          </p:cNvSpPr>
          <p:nvPr>
            <p:ph type="title"/>
          </p:nvPr>
        </p:nvSpPr>
        <p:spPr/>
        <p:txBody>
          <a:bodyPr>
            <a:normAutofit fontScale="90000"/>
          </a:bodyPr>
          <a:lstStyle/>
          <a:p>
            <a:r>
              <a:rPr lang="en-IE" dirty="0" smtClean="0">
                <a:solidFill>
                  <a:schemeClr val="tx1"/>
                </a:solidFill>
              </a:rPr>
              <a:t>The 1916 Rising- Reaction in Donegal</a:t>
            </a:r>
            <a:endParaRPr lang="en-IE" dirty="0">
              <a:solidFill>
                <a:schemeClr val="tx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Patrick Pearse visited County Donegal a number of times between 1906 and 1914, to promote Irish language, on behalf of the Gaelic League; </a:t>
            </a:r>
            <a:r>
              <a:rPr lang="en-IE" sz="2400" dirty="0" err="1" smtClean="0">
                <a:latin typeface="Arial" pitchFamily="34" charset="0"/>
                <a:cs typeface="Arial" pitchFamily="34" charset="0"/>
              </a:rPr>
              <a:t>vistied</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Colaiste</a:t>
            </a:r>
            <a:r>
              <a:rPr lang="en-IE" sz="2400" dirty="0" smtClean="0">
                <a:latin typeface="Arial" pitchFamily="34" charset="0"/>
                <a:cs typeface="Arial" pitchFamily="34" charset="0"/>
              </a:rPr>
              <a:t> Uladh.  Invited by Daniel Kelly in 1916 the Rising intervened. </a:t>
            </a:r>
          </a:p>
          <a:p>
            <a:r>
              <a:rPr lang="en-IE" sz="2400" dirty="0" smtClean="0">
                <a:latin typeface="Arial" pitchFamily="34" charset="0"/>
                <a:cs typeface="Arial" pitchFamily="34" charset="0"/>
              </a:rPr>
              <a:t>Pearse’s only law case was when he represented Niall </a:t>
            </a:r>
            <a:r>
              <a:rPr lang="en-IE" sz="2400" dirty="0" err="1" smtClean="0">
                <a:latin typeface="Arial" pitchFamily="34" charset="0"/>
                <a:cs typeface="Arial" pitchFamily="34" charset="0"/>
              </a:rPr>
              <a:t>MacGiolla</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Bhride</a:t>
            </a:r>
            <a:r>
              <a:rPr lang="en-IE" sz="2400" dirty="0" smtClean="0">
                <a:latin typeface="Arial" pitchFamily="34" charset="0"/>
                <a:cs typeface="Arial" pitchFamily="34" charset="0"/>
              </a:rPr>
              <a:t> from Creeslough in McBride v McGovern in 1906. McBride was prosecuted because his trap displayed his name and address in the Irish language and in the Gaelic font. </a:t>
            </a:r>
            <a:endParaRPr lang="en-IE" sz="24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b="0" dirty="0" smtClean="0">
                <a:solidFill>
                  <a:schemeClr val="tx1"/>
                </a:solidFill>
              </a:rPr>
              <a:t>The 1916 Rising: leaders &amp; Donegal: Pearse</a:t>
            </a:r>
            <a:endParaRPr lang="en-IE" b="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IE" sz="2400" dirty="0" smtClean="0">
                <a:latin typeface="Arial" pitchFamily="34" charset="0"/>
                <a:cs typeface="Arial" pitchFamily="34" charset="0"/>
              </a:rPr>
              <a:t>The nationalist Irish Volunteer movement grew in Donegal and elsewhere in 1913 - 1914.</a:t>
            </a:r>
          </a:p>
          <a:p>
            <a:r>
              <a:rPr lang="en-IE" sz="2400" dirty="0" smtClean="0">
                <a:latin typeface="Arial" pitchFamily="34" charset="0"/>
                <a:cs typeface="Arial" pitchFamily="34" charset="0"/>
              </a:rPr>
              <a:t> The Home Rule Act was suspended with outbreak of War in August 1914. With nationalist opinion divided over the war, the Volunteer movement split. </a:t>
            </a:r>
          </a:p>
          <a:p>
            <a:r>
              <a:rPr lang="en-IE" sz="2400" dirty="0" smtClean="0">
                <a:latin typeface="Arial" pitchFamily="34" charset="0"/>
                <a:cs typeface="Arial" pitchFamily="34" charset="0"/>
              </a:rPr>
              <a:t>Following the split and an intensified recruitment campaign by the British Army, the nationalist Volunteer movement declined in 1915.</a:t>
            </a:r>
          </a:p>
          <a:p>
            <a:r>
              <a:rPr lang="en-IE" sz="2400" dirty="0" smtClean="0">
                <a:latin typeface="Arial" pitchFamily="34" charset="0"/>
                <a:cs typeface="Arial" pitchFamily="34" charset="0"/>
              </a:rPr>
              <a:t>Membership of the nationalist (Irish) Volunteers would increase again only after the Easter Rising in 1916. </a:t>
            </a:r>
          </a:p>
          <a:p>
            <a:endParaRPr lang="en-IE" dirty="0"/>
          </a:p>
        </p:txBody>
      </p:sp>
      <p:sp>
        <p:nvSpPr>
          <p:cNvPr id="3" name="Title 2"/>
          <p:cNvSpPr>
            <a:spLocks noGrp="1"/>
          </p:cNvSpPr>
          <p:nvPr>
            <p:ph type="title"/>
          </p:nvPr>
        </p:nvSpPr>
        <p:spPr/>
        <p:txBody>
          <a:bodyPr>
            <a:normAutofit fontScale="90000"/>
          </a:bodyPr>
          <a:lstStyle/>
          <a:p>
            <a:r>
              <a:rPr lang="en-IE" dirty="0" smtClean="0"/>
              <a:t>County Donegal in 1916- political situation</a:t>
            </a:r>
            <a:endParaRPr lang="en-I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The 1916 Rising: leaders &amp; Donegal: Pearse</a:t>
            </a:r>
            <a:endParaRPr lang="en-IE" dirty="0"/>
          </a:p>
        </p:txBody>
      </p:sp>
      <p:pic>
        <p:nvPicPr>
          <p:cNvPr id="64514" name="Picture 2"/>
          <p:cNvPicPr>
            <a:picLocks noGrp="1" noChangeAspect="1" noChangeArrowheads="1"/>
          </p:cNvPicPr>
          <p:nvPr>
            <p:ph idx="1"/>
          </p:nvPr>
        </p:nvPicPr>
        <p:blipFill>
          <a:blip r:embed="rId2" cstate="print"/>
          <a:srcRect/>
          <a:stretch>
            <a:fillRect/>
          </a:stretch>
        </p:blipFill>
        <p:spPr bwMode="auto">
          <a:xfrm>
            <a:off x="395536" y="1700808"/>
            <a:ext cx="8229600" cy="2448306"/>
          </a:xfrm>
          <a:prstGeom prst="rect">
            <a:avLst/>
          </a:prstGeom>
          <a:noFill/>
          <a:ln w="9525">
            <a:noFill/>
            <a:miter lim="800000"/>
            <a:headEnd/>
            <a:tailEnd/>
          </a:ln>
          <a:effectLst/>
        </p:spPr>
      </p:pic>
      <p:sp>
        <p:nvSpPr>
          <p:cNvPr id="5" name="TextBox 4"/>
          <p:cNvSpPr txBox="1"/>
          <p:nvPr/>
        </p:nvSpPr>
        <p:spPr>
          <a:xfrm>
            <a:off x="2843808" y="4653136"/>
            <a:ext cx="4464496" cy="646331"/>
          </a:xfrm>
          <a:prstGeom prst="rect">
            <a:avLst/>
          </a:prstGeom>
          <a:noFill/>
        </p:spPr>
        <p:txBody>
          <a:bodyPr wrap="square" rtlCol="0">
            <a:spAutoFit/>
          </a:bodyPr>
          <a:lstStyle/>
          <a:p>
            <a:r>
              <a:rPr lang="en-IE" b="1" dirty="0" err="1" smtClean="0"/>
              <a:t>MacGhiolla</a:t>
            </a:r>
            <a:r>
              <a:rPr lang="en-IE" b="1" dirty="0" smtClean="0"/>
              <a:t> </a:t>
            </a:r>
            <a:r>
              <a:rPr lang="en-IE" b="1" dirty="0" err="1" smtClean="0"/>
              <a:t>Bhride’s</a:t>
            </a:r>
            <a:r>
              <a:rPr lang="en-IE" b="1" dirty="0" smtClean="0"/>
              <a:t> controversial trap sign</a:t>
            </a:r>
            <a:endParaRPr lang="en-IE" b="1"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E" sz="2400" dirty="0" smtClean="0">
                <a:latin typeface="Arial" pitchFamily="34" charset="0"/>
                <a:cs typeface="Arial" pitchFamily="34" charset="0"/>
              </a:rPr>
              <a:t> Thomas MacDonagh, another of the 7 signatories of the Proclamation, visited Inishowen, on the invitation of the Irish Volunteers in April 1914, speaking at a rally in Carndonagh. He praised the Irish Volunteers as a national movement.</a:t>
            </a:r>
          </a:p>
          <a:p>
            <a:endParaRPr lang="en-IE" sz="2400" dirty="0" smtClean="0">
              <a:latin typeface="Arial" pitchFamily="34" charset="0"/>
              <a:cs typeface="Arial" pitchFamily="34" charset="0"/>
            </a:endParaRPr>
          </a:p>
          <a:p>
            <a:r>
              <a:rPr lang="en-IE" sz="2400" dirty="0" smtClean="0">
                <a:latin typeface="Arial" pitchFamily="34" charset="0"/>
                <a:cs typeface="Arial" pitchFamily="34" charset="0"/>
              </a:rPr>
              <a:t>MacDonagh fought in GPO and was executed in May 1916.</a:t>
            </a:r>
          </a:p>
          <a:p>
            <a:endParaRPr lang="en-IE" sz="2400" dirty="0" smtClean="0">
              <a:latin typeface="Arial" pitchFamily="34" charset="0"/>
              <a:cs typeface="Arial" pitchFamily="34" charset="0"/>
            </a:endParaRPr>
          </a:p>
          <a:p>
            <a:r>
              <a:rPr lang="en-IE" sz="2200" dirty="0" smtClean="0">
                <a:latin typeface="Arial" pitchFamily="34" charset="0"/>
                <a:cs typeface="Arial" pitchFamily="34" charset="0"/>
              </a:rPr>
              <a:t>Joseph Mary Plunkett, also a signatory, learned Irish in </a:t>
            </a:r>
            <a:r>
              <a:rPr lang="en-IE" sz="2200" dirty="0" err="1" smtClean="0">
                <a:latin typeface="Arial" pitchFamily="34" charset="0"/>
                <a:cs typeface="Arial" pitchFamily="34" charset="0"/>
              </a:rPr>
              <a:t>Colaiste</a:t>
            </a:r>
            <a:r>
              <a:rPr lang="en-IE" sz="2200" dirty="0" smtClean="0">
                <a:latin typeface="Arial" pitchFamily="34" charset="0"/>
                <a:cs typeface="Arial" pitchFamily="34" charset="0"/>
              </a:rPr>
              <a:t> Uladh. </a:t>
            </a:r>
            <a:r>
              <a:rPr lang="en-US" sz="2200" dirty="0" smtClean="0">
                <a:latin typeface="Arial" pitchFamily="34" charset="0"/>
                <a:cs typeface="Arial" pitchFamily="34" charset="0"/>
              </a:rPr>
              <a:t>There he met</a:t>
            </a:r>
            <a:r>
              <a:rPr lang="en-IE" sz="2200" dirty="0" smtClean="0">
                <a:latin typeface="Arial" pitchFamily="34" charset="0"/>
                <a:cs typeface="Arial" pitchFamily="34" charset="0"/>
              </a:rPr>
              <a:t> a girl called Columba O’Carroll, the daughter of a family friend. He wrote love poems for her.</a:t>
            </a:r>
            <a:endParaRPr lang="en-IE" sz="2200" dirty="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The 1916 Rising: leaders &amp; Donegal: MacDonagh &amp; Plunkett</a:t>
            </a:r>
            <a:endParaRPr lang="en-IE"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dirty="0" smtClean="0"/>
              <a:t>The 1916 Rising: leaders &amp; Donegal: Casement</a:t>
            </a:r>
            <a:endParaRPr lang="en-IE" dirty="0"/>
          </a:p>
        </p:txBody>
      </p:sp>
      <p:pic>
        <p:nvPicPr>
          <p:cNvPr id="69634" name="Picture 2"/>
          <p:cNvPicPr>
            <a:picLocks noGrp="1" noChangeAspect="1" noChangeArrowheads="1"/>
          </p:cNvPicPr>
          <p:nvPr>
            <p:ph idx="1"/>
          </p:nvPr>
        </p:nvPicPr>
        <p:blipFill>
          <a:blip r:embed="rId2" cstate="print"/>
          <a:srcRect/>
          <a:stretch>
            <a:fillRect/>
          </a:stretch>
        </p:blipFill>
        <p:spPr bwMode="auto">
          <a:xfrm>
            <a:off x="5292080" y="1700808"/>
            <a:ext cx="3168352" cy="4608512"/>
          </a:xfrm>
          <a:prstGeom prst="rect">
            <a:avLst/>
          </a:prstGeom>
          <a:noFill/>
          <a:ln w="9525">
            <a:noFill/>
            <a:miter lim="800000"/>
            <a:headEnd/>
            <a:tailEnd/>
          </a:ln>
          <a:effectLst/>
        </p:spPr>
      </p:pic>
      <p:sp>
        <p:nvSpPr>
          <p:cNvPr id="5" name="TextBox 4"/>
          <p:cNvSpPr txBox="1"/>
          <p:nvPr/>
        </p:nvSpPr>
        <p:spPr>
          <a:xfrm>
            <a:off x="755576" y="1628800"/>
            <a:ext cx="4248472" cy="3785652"/>
          </a:xfrm>
          <a:prstGeom prst="rect">
            <a:avLst/>
          </a:prstGeom>
          <a:noFill/>
        </p:spPr>
        <p:txBody>
          <a:bodyPr wrap="square" rtlCol="0">
            <a:spAutoFit/>
          </a:bodyPr>
          <a:lstStyle/>
          <a:p>
            <a:r>
              <a:rPr lang="en-IE" sz="2000" dirty="0" smtClean="0">
                <a:latin typeface="Arial" pitchFamily="34" charset="0"/>
                <a:cs typeface="Arial" pitchFamily="34" charset="0"/>
              </a:rPr>
              <a:t>Roger Casement spent a lot of time in Co Donegal between 1904 and 1906, attended </a:t>
            </a:r>
            <a:r>
              <a:rPr lang="en-IE" sz="2000" dirty="0" err="1" smtClean="0">
                <a:latin typeface="Arial" pitchFamily="34" charset="0"/>
                <a:cs typeface="Arial" pitchFamily="34" charset="0"/>
              </a:rPr>
              <a:t>Colaiste</a:t>
            </a:r>
            <a:r>
              <a:rPr lang="en-IE" sz="2000" dirty="0" smtClean="0">
                <a:latin typeface="Arial" pitchFamily="34" charset="0"/>
                <a:cs typeface="Arial" pitchFamily="34" charset="0"/>
              </a:rPr>
              <a:t> Uladh, donating £100 towards the building of the new school; he visited Tory  Island, Fanad, Portsalon.</a:t>
            </a:r>
          </a:p>
          <a:p>
            <a:endParaRPr lang="en-IE" sz="2000" dirty="0" smtClean="0">
              <a:latin typeface="Arial" pitchFamily="34" charset="0"/>
              <a:cs typeface="Arial" pitchFamily="34" charset="0"/>
            </a:endParaRPr>
          </a:p>
          <a:p>
            <a:r>
              <a:rPr lang="en-IE" sz="2000" dirty="0" smtClean="0">
                <a:latin typeface="Arial" pitchFamily="34" charset="0"/>
                <a:cs typeface="Arial" pitchFamily="34" charset="0"/>
              </a:rPr>
              <a:t>Casement was arrested following the failed attempt to land arms in Kerry and was hanged at </a:t>
            </a:r>
            <a:r>
              <a:rPr lang="en-IE" sz="2000" dirty="0" err="1" smtClean="0">
                <a:latin typeface="Arial" pitchFamily="34" charset="0"/>
                <a:cs typeface="Arial" pitchFamily="34" charset="0"/>
              </a:rPr>
              <a:t>Pentonville</a:t>
            </a:r>
            <a:r>
              <a:rPr lang="en-IE" sz="2000" dirty="0" smtClean="0">
                <a:latin typeface="Arial" pitchFamily="34" charset="0"/>
                <a:cs typeface="Arial" pitchFamily="34" charset="0"/>
              </a:rPr>
              <a:t> Prison on 3 August 1916.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endParaRPr lang="en-IE" dirty="0" smtClean="0">
              <a:hlinkClick r:id="rId2"/>
            </a:endParaRPr>
          </a:p>
          <a:p>
            <a:r>
              <a:rPr lang="en-IE" sz="2600" dirty="0" err="1" smtClean="0">
                <a:hlinkClick r:id="rId2"/>
              </a:rPr>
              <a:t>www.militaryarchives.ie</a:t>
            </a:r>
            <a:endParaRPr lang="en-IE" sz="2600" dirty="0" smtClean="0"/>
          </a:p>
          <a:p>
            <a:r>
              <a:rPr lang="en-IE" sz="2600" dirty="0" err="1" smtClean="0">
                <a:hlinkClick r:id="rId3"/>
              </a:rPr>
              <a:t>www.nli.ie</a:t>
            </a:r>
            <a:endParaRPr lang="en-IE" sz="2600" dirty="0" smtClean="0"/>
          </a:p>
          <a:p>
            <a:r>
              <a:rPr lang="en-IE" sz="2600" dirty="0" err="1" smtClean="0">
                <a:hlinkClick r:id="rId4"/>
              </a:rPr>
              <a:t>www.census.nationalarchives.ie</a:t>
            </a:r>
            <a:r>
              <a:rPr lang="en-IE" sz="2600" dirty="0" smtClean="0">
                <a:hlinkClick r:id="rId4"/>
              </a:rPr>
              <a:t>/</a:t>
            </a:r>
            <a:endParaRPr lang="en-IE" sz="2600" dirty="0" smtClean="0"/>
          </a:p>
          <a:p>
            <a:r>
              <a:rPr lang="en-IE" sz="2600" dirty="0" err="1" smtClean="0">
                <a:hlinkClick r:id="rId5"/>
              </a:rPr>
              <a:t>www.donegalcoco.ie</a:t>
            </a:r>
            <a:r>
              <a:rPr lang="en-IE" sz="2600" smtClean="0">
                <a:hlinkClick r:id="rId5"/>
              </a:rPr>
              <a:t>/culture</a:t>
            </a:r>
            <a:endParaRPr lang="en-IE" sz="2600" smtClean="0"/>
          </a:p>
          <a:p>
            <a:endParaRPr lang="en-IE" sz="2600" dirty="0" smtClean="0"/>
          </a:p>
          <a:p>
            <a:r>
              <a:rPr lang="en-IE" sz="2200" dirty="0" smtClean="0"/>
              <a:t>Sweeney, Frank, Letterkenny </a:t>
            </a:r>
            <a:r>
              <a:rPr lang="en-IE" sz="2200" i="1" dirty="0" smtClean="0"/>
              <a:t>&amp; Burtonport Extension Railway 1903 – 1947.</a:t>
            </a:r>
            <a:r>
              <a:rPr lang="en-IE" sz="2200" dirty="0" smtClean="0"/>
              <a:t> Ph.D. thesis, NIU Maynooth, October 2004.</a:t>
            </a:r>
          </a:p>
          <a:p>
            <a:r>
              <a:rPr lang="en-IE" sz="2200" i="1" dirty="0" smtClean="0"/>
              <a:t>The Donegal Awakening </a:t>
            </a:r>
            <a:r>
              <a:rPr lang="en-IE" sz="2200" dirty="0" smtClean="0"/>
              <a:t>by Liam O </a:t>
            </a:r>
            <a:r>
              <a:rPr lang="en-IE" sz="2200" dirty="0" err="1" smtClean="0"/>
              <a:t>Duibhir</a:t>
            </a:r>
            <a:endParaRPr lang="en-IE" sz="2200" dirty="0" smtClean="0"/>
          </a:p>
          <a:p>
            <a:r>
              <a:rPr lang="en-IE" sz="2200" i="1" dirty="0" smtClean="0"/>
              <a:t>Donegal Annual </a:t>
            </a:r>
            <a:r>
              <a:rPr lang="en-IE" sz="2200" dirty="0" smtClean="0"/>
              <a:t>Journal 1966</a:t>
            </a:r>
          </a:p>
          <a:p>
            <a:r>
              <a:rPr lang="en-IE" sz="2200" i="1" dirty="0" smtClean="0"/>
              <a:t>From the Edge: County Donegal in 1916 Heritage and Education pack</a:t>
            </a:r>
            <a:r>
              <a:rPr lang="en-IE" sz="2200" dirty="0" smtClean="0"/>
              <a:t> (publication date Jan 2016)</a:t>
            </a:r>
          </a:p>
          <a:p>
            <a:endParaRPr lang="en-IE" dirty="0"/>
          </a:p>
        </p:txBody>
      </p:sp>
      <p:sp>
        <p:nvSpPr>
          <p:cNvPr id="3" name="Title 2"/>
          <p:cNvSpPr>
            <a:spLocks noGrp="1"/>
          </p:cNvSpPr>
          <p:nvPr>
            <p:ph type="title"/>
          </p:nvPr>
        </p:nvSpPr>
        <p:spPr/>
        <p:txBody>
          <a:bodyPr/>
          <a:lstStyle/>
          <a:p>
            <a:r>
              <a:rPr lang="en-IE" dirty="0" smtClean="0"/>
              <a:t>Further information</a:t>
            </a:r>
            <a:endParaRPr lang="en-I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IE" sz="3600" dirty="0" smtClean="0"/>
              <a:t>County Donegal in 1916 – on the land</a:t>
            </a:r>
            <a:endParaRPr lang="en-IE" sz="3600" dirty="0"/>
          </a:p>
        </p:txBody>
      </p:sp>
      <p:pic>
        <p:nvPicPr>
          <p:cNvPr id="17410" name="Picture 2"/>
          <p:cNvPicPr>
            <a:picLocks noGrp="1" noChangeAspect="1" noChangeArrowheads="1"/>
          </p:cNvPicPr>
          <p:nvPr>
            <p:ph idx="1"/>
          </p:nvPr>
        </p:nvPicPr>
        <p:blipFill>
          <a:blip r:embed="rId2" cstate="print"/>
          <a:srcRect/>
          <a:stretch>
            <a:fillRect/>
          </a:stretch>
        </p:blipFill>
        <p:spPr bwMode="auto">
          <a:xfrm>
            <a:off x="1187624" y="1556792"/>
            <a:ext cx="6840760" cy="46085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IE" sz="2400" dirty="0" smtClean="0">
                <a:latin typeface="Arial" pitchFamily="34" charset="0"/>
                <a:cs typeface="Arial" pitchFamily="34" charset="0"/>
              </a:rPr>
              <a:t>In 1916 County Donegal was a rural, farming community. Population: approximately168,000.  </a:t>
            </a:r>
          </a:p>
          <a:p>
            <a:r>
              <a:rPr lang="en-IE" sz="2400" dirty="0" smtClean="0">
                <a:latin typeface="Arial" pitchFamily="34" charset="0"/>
                <a:cs typeface="Arial" pitchFamily="34" charset="0"/>
              </a:rPr>
              <a:t>There were improvements in living conditions due to local authorities providing better housing, sewerage, water supplies; Congested Districts Board schemes included pier and harbour building, financially assisting local enterprises, fishing &amp; agricultural development, railway development.</a:t>
            </a:r>
          </a:p>
          <a:p>
            <a:r>
              <a:rPr lang="en-IE" sz="2400" dirty="0" smtClean="0">
                <a:latin typeface="Arial" pitchFamily="34" charset="0"/>
                <a:cs typeface="Arial" pitchFamily="34" charset="0"/>
              </a:rPr>
              <a:t>But housing was basic; no electricity or running water; there was an open fire in main room. 50% living in houses of two rooms. Four classes of houses.</a:t>
            </a:r>
          </a:p>
          <a:p>
            <a:endParaRPr lang="en-IE" sz="2400" dirty="0" smtClean="0">
              <a:latin typeface="Arial" pitchFamily="34" charset="0"/>
              <a:cs typeface="Arial" pitchFamily="34" charset="0"/>
            </a:endParaRPr>
          </a:p>
        </p:txBody>
      </p:sp>
      <p:sp>
        <p:nvSpPr>
          <p:cNvPr id="3" name="Title 2"/>
          <p:cNvSpPr>
            <a:spLocks noGrp="1"/>
          </p:cNvSpPr>
          <p:nvPr>
            <p:ph type="title"/>
          </p:nvPr>
        </p:nvSpPr>
        <p:spPr/>
        <p:txBody>
          <a:bodyPr>
            <a:normAutofit fontScale="90000"/>
          </a:bodyPr>
          <a:lstStyle/>
          <a:p>
            <a:r>
              <a:rPr lang="en-IE" dirty="0" smtClean="0"/>
              <a:t>Life in County Donegal– on the land</a:t>
            </a:r>
            <a:endParaRPr lang="en-I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E" sz="4000" b="0" dirty="0" smtClean="0">
                <a:solidFill>
                  <a:schemeClr val="bg1"/>
                </a:solidFill>
              </a:rPr>
              <a:t>Life in County Donegal-on the land</a:t>
            </a:r>
            <a:endParaRPr lang="en-IE" dirty="0"/>
          </a:p>
        </p:txBody>
      </p:sp>
      <p:pic>
        <p:nvPicPr>
          <p:cNvPr id="66562" name="Picture 2"/>
          <p:cNvPicPr>
            <a:picLocks noGrp="1" noChangeAspect="1" noChangeArrowheads="1"/>
          </p:cNvPicPr>
          <p:nvPr>
            <p:ph sz="half" idx="2"/>
          </p:nvPr>
        </p:nvPicPr>
        <p:blipFill>
          <a:blip r:embed="rId2" cstate="print"/>
          <a:srcRect/>
          <a:stretch>
            <a:fillRect/>
          </a:stretch>
        </p:blipFill>
        <p:spPr bwMode="auto">
          <a:xfrm>
            <a:off x="5652120" y="1484784"/>
            <a:ext cx="2898138" cy="3528392"/>
          </a:xfrm>
          <a:prstGeom prst="rect">
            <a:avLst/>
          </a:prstGeom>
          <a:noFill/>
          <a:ln w="9525">
            <a:noFill/>
            <a:miter lim="800000"/>
            <a:headEnd/>
            <a:tailEnd/>
          </a:ln>
          <a:effectLst/>
        </p:spPr>
      </p:pic>
      <p:pic>
        <p:nvPicPr>
          <p:cNvPr id="66563" name="Picture 3"/>
          <p:cNvPicPr>
            <a:picLocks noGrp="1" noChangeAspect="1" noChangeArrowheads="1"/>
          </p:cNvPicPr>
          <p:nvPr>
            <p:ph sz="half" idx="1"/>
          </p:nvPr>
        </p:nvPicPr>
        <p:blipFill>
          <a:blip r:embed="rId3" cstate="print"/>
          <a:srcRect/>
          <a:stretch>
            <a:fillRect/>
          </a:stretch>
        </p:blipFill>
        <p:spPr bwMode="auto">
          <a:xfrm>
            <a:off x="755576" y="1412776"/>
            <a:ext cx="4032448" cy="3672408"/>
          </a:xfrm>
          <a:prstGeom prst="rect">
            <a:avLst/>
          </a:prstGeom>
          <a:noFill/>
          <a:ln w="9525">
            <a:noFill/>
            <a:miter lim="800000"/>
            <a:headEnd/>
            <a:tailEnd/>
          </a:ln>
          <a:effectLst/>
        </p:spPr>
      </p:pic>
      <p:sp>
        <p:nvSpPr>
          <p:cNvPr id="8" name="TextBox 7"/>
          <p:cNvSpPr txBox="1"/>
          <p:nvPr/>
        </p:nvSpPr>
        <p:spPr>
          <a:xfrm>
            <a:off x="1979712" y="5445224"/>
            <a:ext cx="2664296" cy="646331"/>
          </a:xfrm>
          <a:prstGeom prst="rect">
            <a:avLst/>
          </a:prstGeom>
          <a:noFill/>
        </p:spPr>
        <p:txBody>
          <a:bodyPr wrap="square" rtlCol="0">
            <a:spAutoFit/>
          </a:bodyPr>
          <a:lstStyle/>
          <a:p>
            <a:r>
              <a:rPr lang="en-IE" dirty="0" err="1" smtClean="0">
                <a:solidFill>
                  <a:schemeClr val="bg1"/>
                </a:solidFill>
              </a:rPr>
              <a:t>Glendooen</a:t>
            </a:r>
            <a:r>
              <a:rPr lang="en-IE" dirty="0" smtClean="0">
                <a:solidFill>
                  <a:schemeClr val="bg1"/>
                </a:solidFill>
              </a:rPr>
              <a:t> Rectory, First Class house</a:t>
            </a:r>
            <a:endParaRPr lang="en-IE" dirty="0">
              <a:solidFill>
                <a:schemeClr val="bg1"/>
              </a:solidFill>
            </a:endParaRPr>
          </a:p>
        </p:txBody>
      </p:sp>
      <p:sp>
        <p:nvSpPr>
          <p:cNvPr id="10" name="TextBox 9"/>
          <p:cNvSpPr txBox="1"/>
          <p:nvPr/>
        </p:nvSpPr>
        <p:spPr>
          <a:xfrm>
            <a:off x="6156176" y="5445224"/>
            <a:ext cx="2088232" cy="923330"/>
          </a:xfrm>
          <a:prstGeom prst="rect">
            <a:avLst/>
          </a:prstGeom>
          <a:noFill/>
        </p:spPr>
        <p:txBody>
          <a:bodyPr wrap="square" rtlCol="0">
            <a:spAutoFit/>
          </a:bodyPr>
          <a:lstStyle/>
          <a:p>
            <a:r>
              <a:rPr lang="en-IE" dirty="0" smtClean="0">
                <a:solidFill>
                  <a:schemeClr val="bg1"/>
                </a:solidFill>
              </a:rPr>
              <a:t>Foster </a:t>
            </a:r>
            <a:r>
              <a:rPr lang="en-IE" dirty="0" err="1" smtClean="0">
                <a:solidFill>
                  <a:schemeClr val="bg1"/>
                </a:solidFill>
              </a:rPr>
              <a:t>Tce</a:t>
            </a:r>
            <a:r>
              <a:rPr lang="en-IE" dirty="0" smtClean="0">
                <a:solidFill>
                  <a:schemeClr val="bg1"/>
                </a:solidFill>
              </a:rPr>
              <a:t>, Moville, Second Class house</a:t>
            </a:r>
            <a:endParaRPr lang="en-IE"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IE" sz="4400" b="0" dirty="0" smtClean="0">
                <a:solidFill>
                  <a:schemeClr val="bg1"/>
                </a:solidFill>
              </a:rPr>
              <a:t>Life in County Donegal-on the land</a:t>
            </a:r>
            <a:endParaRPr lang="en-IE" dirty="0"/>
          </a:p>
        </p:txBody>
      </p:sp>
      <p:pic>
        <p:nvPicPr>
          <p:cNvPr id="67586" name="Picture 2"/>
          <p:cNvPicPr>
            <a:picLocks noGrp="1" noChangeAspect="1" noChangeArrowheads="1"/>
          </p:cNvPicPr>
          <p:nvPr>
            <p:ph sz="half" idx="1"/>
          </p:nvPr>
        </p:nvPicPr>
        <p:blipFill>
          <a:blip r:embed="rId2" cstate="print"/>
          <a:srcRect/>
          <a:stretch>
            <a:fillRect/>
          </a:stretch>
        </p:blipFill>
        <p:spPr bwMode="auto">
          <a:xfrm>
            <a:off x="683568" y="1628800"/>
            <a:ext cx="3816424" cy="3744416"/>
          </a:xfrm>
          <a:prstGeom prst="rect">
            <a:avLst/>
          </a:prstGeom>
          <a:noFill/>
          <a:ln w="9525">
            <a:noFill/>
            <a:miter lim="800000"/>
            <a:headEnd/>
            <a:tailEnd/>
          </a:ln>
          <a:effectLst/>
        </p:spPr>
      </p:pic>
      <p:pic>
        <p:nvPicPr>
          <p:cNvPr id="67587" name="Picture 3"/>
          <p:cNvPicPr>
            <a:picLocks noGrp="1" noChangeAspect="1" noChangeArrowheads="1"/>
          </p:cNvPicPr>
          <p:nvPr>
            <p:ph sz="half" idx="2"/>
          </p:nvPr>
        </p:nvPicPr>
        <p:blipFill>
          <a:blip r:embed="rId3" cstate="print"/>
          <a:srcRect/>
          <a:stretch>
            <a:fillRect/>
          </a:stretch>
        </p:blipFill>
        <p:spPr bwMode="auto">
          <a:xfrm>
            <a:off x="5076056" y="1628800"/>
            <a:ext cx="3648988" cy="3744416"/>
          </a:xfrm>
          <a:prstGeom prst="rect">
            <a:avLst/>
          </a:prstGeom>
          <a:noFill/>
          <a:ln w="9525">
            <a:noFill/>
            <a:miter lim="800000"/>
            <a:headEnd/>
            <a:tailEnd/>
          </a:ln>
          <a:effectLst/>
        </p:spPr>
      </p:pic>
      <p:sp>
        <p:nvSpPr>
          <p:cNvPr id="9" name="TextBox 8"/>
          <p:cNvSpPr txBox="1"/>
          <p:nvPr/>
        </p:nvSpPr>
        <p:spPr>
          <a:xfrm>
            <a:off x="1619672" y="5661248"/>
            <a:ext cx="2304256" cy="646331"/>
          </a:xfrm>
          <a:prstGeom prst="rect">
            <a:avLst/>
          </a:prstGeom>
          <a:noFill/>
        </p:spPr>
        <p:txBody>
          <a:bodyPr wrap="square" rtlCol="0">
            <a:spAutoFit/>
          </a:bodyPr>
          <a:lstStyle/>
          <a:p>
            <a:r>
              <a:rPr lang="en-IE" dirty="0" smtClean="0">
                <a:solidFill>
                  <a:schemeClr val="bg1"/>
                </a:solidFill>
              </a:rPr>
              <a:t>Barnes, Third Class house</a:t>
            </a:r>
            <a:endParaRPr lang="en-IE" dirty="0">
              <a:solidFill>
                <a:schemeClr val="bg1"/>
              </a:solidFill>
            </a:endParaRPr>
          </a:p>
        </p:txBody>
      </p:sp>
      <p:sp>
        <p:nvSpPr>
          <p:cNvPr id="10" name="TextBox 9"/>
          <p:cNvSpPr txBox="1"/>
          <p:nvPr/>
        </p:nvSpPr>
        <p:spPr>
          <a:xfrm>
            <a:off x="5652120" y="5661248"/>
            <a:ext cx="2448272" cy="646331"/>
          </a:xfrm>
          <a:prstGeom prst="rect">
            <a:avLst/>
          </a:prstGeom>
          <a:noFill/>
        </p:spPr>
        <p:txBody>
          <a:bodyPr wrap="square" rtlCol="0">
            <a:spAutoFit/>
          </a:bodyPr>
          <a:lstStyle/>
          <a:p>
            <a:r>
              <a:rPr lang="en-IE" dirty="0" smtClean="0">
                <a:solidFill>
                  <a:schemeClr val="bg1"/>
                </a:solidFill>
              </a:rPr>
              <a:t>Gweedore, Fourth Class house</a:t>
            </a:r>
            <a:endParaRPr lang="en-IE"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8D51CBDAAFC7489192B7EBBE146E08" ma:contentTypeVersion="0" ma:contentTypeDescription="Create a new document." ma:contentTypeScope="" ma:versionID="bb429102cf6e68eedf4d2ecd8affdc5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20DEB19-6FBE-4B27-A6CD-F1EDD2FA57E0}">
  <ds:schemaRefs>
    <ds:schemaRef ds:uri="http://schemas.microsoft.com/sharepoint/v3/contenttype/forms"/>
  </ds:schemaRefs>
</ds:datastoreItem>
</file>

<file path=customXml/itemProps2.xml><?xml version="1.0" encoding="utf-8"?>
<ds:datastoreItem xmlns:ds="http://schemas.openxmlformats.org/officeDocument/2006/customXml" ds:itemID="{C2DE8412-A8A4-4ADB-ADEF-C9DA5D8218A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0D54549A-C012-46DE-AD43-A399EAFED2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Concourse</Template>
  <TotalTime>776</TotalTime>
  <Words>2991</Words>
  <Application>Microsoft Office PowerPoint</Application>
  <PresentationFormat>On-screen Show (4:3)</PresentationFormat>
  <Paragraphs>213</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Concourse</vt:lpstr>
      <vt:lpstr>  From the Edge: County Donegal in 1916 </vt:lpstr>
      <vt:lpstr>Why County Donegal in 1916?</vt:lpstr>
      <vt:lpstr>County Donegal in 1916</vt:lpstr>
      <vt:lpstr> County Donegal in 1916- political situation </vt:lpstr>
      <vt:lpstr>County Donegal in 1916- political situation</vt:lpstr>
      <vt:lpstr>County Donegal in 1916 – on the land</vt:lpstr>
      <vt:lpstr>Life in County Donegal– on the land</vt:lpstr>
      <vt:lpstr>Life in County Donegal-on the land</vt:lpstr>
      <vt:lpstr>Life in County Donegal-on the land</vt:lpstr>
      <vt:lpstr>Life in County Donegal-on the land</vt:lpstr>
      <vt:lpstr>Life in County Donegal –on the land</vt:lpstr>
      <vt:lpstr>Life in County Donegal –on the land</vt:lpstr>
      <vt:lpstr>Life in County Donegal- on the land</vt:lpstr>
      <vt:lpstr>Life in County Donegal– Farming</vt:lpstr>
      <vt:lpstr>Life in County Donegal- Farming</vt:lpstr>
      <vt:lpstr>Life in County Donegal- Fishing</vt:lpstr>
      <vt:lpstr>Life in County Donegal- Fishing</vt:lpstr>
      <vt:lpstr>Life in County Donegal -Fishing</vt:lpstr>
      <vt:lpstr>Life in County Donegal- children</vt:lpstr>
      <vt:lpstr>Life in County Donegal- Children</vt:lpstr>
      <vt:lpstr>Life in County Donegal- Children</vt:lpstr>
      <vt:lpstr>Life in County Donegal- Children</vt:lpstr>
      <vt:lpstr>Life in County Donegal - Children</vt:lpstr>
      <vt:lpstr>Life in County Donegal- Women</vt:lpstr>
      <vt:lpstr>Life in County Donegal- Women</vt:lpstr>
      <vt:lpstr>Life in County Donegal- Women</vt:lpstr>
      <vt:lpstr>Life in County Donegal- Women</vt:lpstr>
      <vt:lpstr>Life in County Donegal- Women</vt:lpstr>
      <vt:lpstr>County Donegal: Poverty &amp; Health</vt:lpstr>
      <vt:lpstr>Poverty &amp; Health- Workhouses</vt:lpstr>
      <vt:lpstr>Poverty &amp; Health- Workhouse hospitals</vt:lpstr>
      <vt:lpstr>Poverty &amp; Health- Workhouse hospitals</vt:lpstr>
      <vt:lpstr>Poverty &amp; Health- Mental health</vt:lpstr>
      <vt:lpstr>Poverty &amp; Health – Mental health</vt:lpstr>
      <vt:lpstr>The Easter Rising 1916</vt:lpstr>
      <vt:lpstr>The Easter Rising 1916</vt:lpstr>
      <vt:lpstr> The 1916 Rising- what happened in Donegal </vt:lpstr>
      <vt:lpstr>Donegal &amp; The Rising: participants</vt:lpstr>
      <vt:lpstr>Donegal &amp; The Rising: Joseph Sweeney</vt:lpstr>
      <vt:lpstr>Donegal &amp; The Rising: participants in Dublin</vt:lpstr>
      <vt:lpstr>Donegal &amp; The Rising: participants in Dublin</vt:lpstr>
      <vt:lpstr>Donegal &amp; The Rising: Daniel Kelly</vt:lpstr>
      <vt:lpstr>Donegal &amp; The Rising: Charles McGee</vt:lpstr>
      <vt:lpstr>Donegal &amp; The Rising: Charles McGee</vt:lpstr>
      <vt:lpstr>The 1916 Rising- Reaction in Donegal</vt:lpstr>
      <vt:lpstr>The 1916 Rising- Reaction in Donegal</vt:lpstr>
      <vt:lpstr>The 1916 Rising- Reaction in Donegal</vt:lpstr>
      <vt:lpstr>The 1916 Rising- Reaction in Donegal</vt:lpstr>
      <vt:lpstr>The 1916 Rising: leaders &amp; Donegal: Pearse</vt:lpstr>
      <vt:lpstr>The 1916 Rising: leaders &amp; Donegal: Pearse</vt:lpstr>
      <vt:lpstr>The 1916 Rising: leaders &amp; Donegal: MacDonagh &amp; Plunkett</vt:lpstr>
      <vt:lpstr>The 1916 Rising: leaders &amp; Donegal: Casement</vt:lpstr>
      <vt:lpstr>Further information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nbrennan</dc:creator>
  <cp:lastModifiedBy>nbrennan</cp:lastModifiedBy>
  <cp:revision>144</cp:revision>
  <dcterms:created xsi:type="dcterms:W3CDTF">2015-10-16T09:09:34Z</dcterms:created>
  <dcterms:modified xsi:type="dcterms:W3CDTF">2020-02-18T14:12:52Z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0x010100D08D51CBDAAFC7489192B7EBBE146E08</vt:lpwstr>
  </property>
</Properties>
</file>